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44"/>
  </p:notesMasterIdLst>
  <p:sldIdLst>
    <p:sldId id="280" r:id="rId5"/>
    <p:sldId id="377" r:id="rId6"/>
    <p:sldId id="417" r:id="rId7"/>
    <p:sldId id="418" r:id="rId8"/>
    <p:sldId id="419" r:id="rId9"/>
    <p:sldId id="420" r:id="rId10"/>
    <p:sldId id="416" r:id="rId11"/>
    <p:sldId id="451" r:id="rId12"/>
    <p:sldId id="454" r:id="rId13"/>
    <p:sldId id="453" r:id="rId14"/>
    <p:sldId id="458" r:id="rId15"/>
    <p:sldId id="444" r:id="rId16"/>
    <p:sldId id="455" r:id="rId17"/>
    <p:sldId id="421" r:id="rId18"/>
    <p:sldId id="456" r:id="rId19"/>
    <p:sldId id="422" r:id="rId20"/>
    <p:sldId id="423" r:id="rId21"/>
    <p:sldId id="457" r:id="rId22"/>
    <p:sldId id="425" r:id="rId23"/>
    <p:sldId id="466" r:id="rId24"/>
    <p:sldId id="467" r:id="rId25"/>
    <p:sldId id="448" r:id="rId26"/>
    <p:sldId id="450" r:id="rId27"/>
    <p:sldId id="437" r:id="rId28"/>
    <p:sldId id="465" r:id="rId29"/>
    <p:sldId id="459" r:id="rId30"/>
    <p:sldId id="460" r:id="rId31"/>
    <p:sldId id="461" r:id="rId32"/>
    <p:sldId id="462" r:id="rId33"/>
    <p:sldId id="436" r:id="rId34"/>
    <p:sldId id="463" r:id="rId35"/>
    <p:sldId id="435" r:id="rId36"/>
    <p:sldId id="438" r:id="rId37"/>
    <p:sldId id="446" r:id="rId38"/>
    <p:sldId id="445" r:id="rId39"/>
    <p:sldId id="439" r:id="rId40"/>
    <p:sldId id="464" r:id="rId41"/>
    <p:sldId id="440" r:id="rId42"/>
    <p:sldId id="400" r:id="rId43"/>
  </p:sldIdLst>
  <p:sldSz cx="9144000" cy="6858000" type="screen4x3"/>
  <p:notesSz cx="6858000" cy="9144000"/>
  <p:defaultTextStyle>
    <a:defPPr>
      <a:defRPr lang="en-AU"/>
    </a:defPPr>
    <a:lvl1pPr algn="l" rtl="0" eaLnBrk="0" fontAlgn="base" hangingPunct="0">
      <a:spcBef>
        <a:spcPct val="0"/>
      </a:spcBef>
      <a:spcAft>
        <a:spcPct val="0"/>
      </a:spcAft>
      <a:defRPr b="1"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b="1"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b="1"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Tahoma" panose="020B0604030504040204" pitchFamily="34" charset="0"/>
        <a:ea typeface="+mn-ea"/>
        <a:cs typeface="+mn-cs"/>
      </a:defRPr>
    </a:lvl5pPr>
    <a:lvl6pPr marL="2286000" algn="l" defTabSz="914400" rtl="0" eaLnBrk="1" latinLnBrk="0" hangingPunct="1">
      <a:defRPr b="1" kern="1200">
        <a:solidFill>
          <a:schemeClr val="tx1"/>
        </a:solidFill>
        <a:latin typeface="Tahoma" panose="020B0604030504040204" pitchFamily="34" charset="0"/>
        <a:ea typeface="+mn-ea"/>
        <a:cs typeface="+mn-cs"/>
      </a:defRPr>
    </a:lvl6pPr>
    <a:lvl7pPr marL="2743200" algn="l" defTabSz="914400" rtl="0" eaLnBrk="1" latinLnBrk="0" hangingPunct="1">
      <a:defRPr b="1" kern="1200">
        <a:solidFill>
          <a:schemeClr val="tx1"/>
        </a:solidFill>
        <a:latin typeface="Tahoma" panose="020B0604030504040204" pitchFamily="34" charset="0"/>
        <a:ea typeface="+mn-ea"/>
        <a:cs typeface="+mn-cs"/>
      </a:defRPr>
    </a:lvl7pPr>
    <a:lvl8pPr marL="3200400" algn="l" defTabSz="914400" rtl="0" eaLnBrk="1" latinLnBrk="0" hangingPunct="1">
      <a:defRPr b="1" kern="1200">
        <a:solidFill>
          <a:schemeClr val="tx1"/>
        </a:solidFill>
        <a:latin typeface="Tahoma" panose="020B0604030504040204" pitchFamily="34" charset="0"/>
        <a:ea typeface="+mn-ea"/>
        <a:cs typeface="+mn-cs"/>
      </a:defRPr>
    </a:lvl8pPr>
    <a:lvl9pPr marL="3657600" algn="l" defTabSz="914400" rtl="0" eaLnBrk="1" latinLnBrk="0" hangingPunct="1">
      <a:defRPr b="1"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D5602B"/>
    <a:srgbClr val="FFCC66"/>
    <a:srgbClr val="333399"/>
    <a:srgbClr val="CCECFF"/>
    <a:srgbClr val="FF66FF"/>
    <a:srgbClr val="90C804"/>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729C8B-9CD2-459D-85F5-5CF17E4D6ECA}" v="19" dt="2025-01-31T09:29:44.78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990" autoAdjust="0"/>
    <p:restoredTop sz="89258" autoAdjust="0"/>
  </p:normalViewPr>
  <p:slideViewPr>
    <p:cSldViewPr>
      <p:cViewPr>
        <p:scale>
          <a:sx n="60" d="100"/>
          <a:sy n="60" d="100"/>
        </p:scale>
        <p:origin x="756" y="1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DA0DB894-D3DF-455A-A51F-040FBA82D82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Times New Roman" pitchFamily="18" charset="0"/>
              </a:defRPr>
            </a:lvl1pPr>
          </a:lstStyle>
          <a:p>
            <a:pPr>
              <a:defRPr/>
            </a:pPr>
            <a:endParaRPr lang="en-US"/>
          </a:p>
        </p:txBody>
      </p:sp>
      <p:sp>
        <p:nvSpPr>
          <p:cNvPr id="193539" name="Rectangle 3">
            <a:extLst>
              <a:ext uri="{FF2B5EF4-FFF2-40B4-BE49-F238E27FC236}">
                <a16:creationId xmlns:a16="http://schemas.microsoft.com/office/drawing/2014/main" id="{C6251AB9-BBA8-48B1-AB1D-415DB446A47E}"/>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Times New Roman" pitchFamily="18" charset="0"/>
              </a:defRPr>
            </a:lvl1pPr>
          </a:lstStyle>
          <a:p>
            <a:pPr>
              <a:defRPr/>
            </a:pPr>
            <a:endParaRPr lang="en-US"/>
          </a:p>
        </p:txBody>
      </p:sp>
      <p:sp>
        <p:nvSpPr>
          <p:cNvPr id="3076" name="Rectangle 4">
            <a:extLst>
              <a:ext uri="{FF2B5EF4-FFF2-40B4-BE49-F238E27FC236}">
                <a16:creationId xmlns:a16="http://schemas.microsoft.com/office/drawing/2014/main" id="{FB312C3F-DFF7-48A0-8FC3-EFE3F85C634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41" name="Rectangle 5">
            <a:extLst>
              <a:ext uri="{FF2B5EF4-FFF2-40B4-BE49-F238E27FC236}">
                <a16:creationId xmlns:a16="http://schemas.microsoft.com/office/drawing/2014/main" id="{195DCEAC-EAE9-483E-9D06-04A65655999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3542" name="Rectangle 6">
            <a:extLst>
              <a:ext uri="{FF2B5EF4-FFF2-40B4-BE49-F238E27FC236}">
                <a16:creationId xmlns:a16="http://schemas.microsoft.com/office/drawing/2014/main" id="{9ED5EC70-D1D2-4D65-904E-B6BD905DB96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Times New Roman" pitchFamily="18" charset="0"/>
              </a:defRPr>
            </a:lvl1pPr>
          </a:lstStyle>
          <a:p>
            <a:pPr>
              <a:defRPr/>
            </a:pPr>
            <a:endParaRPr lang="en-US"/>
          </a:p>
        </p:txBody>
      </p:sp>
      <p:sp>
        <p:nvSpPr>
          <p:cNvPr id="193543" name="Rectangle 7">
            <a:extLst>
              <a:ext uri="{FF2B5EF4-FFF2-40B4-BE49-F238E27FC236}">
                <a16:creationId xmlns:a16="http://schemas.microsoft.com/office/drawing/2014/main" id="{4ED89993-64B3-4DB9-AF30-3C679C25941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Times New Roman" panose="02020603050405020304" pitchFamily="18" charset="0"/>
              </a:defRPr>
            </a:lvl1pPr>
          </a:lstStyle>
          <a:p>
            <a:pPr>
              <a:defRPr/>
            </a:pPr>
            <a:fld id="{23622657-0A61-4A6F-93C6-13DBDA4BD6BA}" type="slidenum">
              <a:rPr lang="en-US" altLang="tr-TR"/>
              <a:pPr>
                <a:defRPr/>
              </a:pPr>
              <a:t>‹#›</a:t>
            </a:fld>
            <a:endParaRPr lang="en-US" altLang="tr-TR"/>
          </a:p>
        </p:txBody>
      </p:sp>
    </p:spTree>
    <p:extLst>
      <p:ext uri="{BB962C8B-B14F-4D97-AF65-F5344CB8AC3E}">
        <p14:creationId xmlns:p14="http://schemas.microsoft.com/office/powerpoint/2010/main" val="7781139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E7BFA74-031D-4EE8-9A43-537CD6D596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fld id="{01ED36D1-BF3F-49C5-8857-22B73C4DA75D}" type="slidenum">
              <a:rPr lang="en-US" altLang="tr-TR" b="0" smtClean="0">
                <a:latin typeface="Times New Roman" panose="02020603050405020304" pitchFamily="18" charset="0"/>
              </a:rPr>
              <a:pPr/>
              <a:t>1</a:t>
            </a:fld>
            <a:endParaRPr lang="en-US" altLang="tr-TR" b="0">
              <a:latin typeface="Times New Roman" panose="02020603050405020304" pitchFamily="18" charset="0"/>
            </a:endParaRPr>
          </a:p>
        </p:txBody>
      </p:sp>
      <p:sp>
        <p:nvSpPr>
          <p:cNvPr id="5123" name="Rectangle 2">
            <a:extLst>
              <a:ext uri="{FF2B5EF4-FFF2-40B4-BE49-F238E27FC236}">
                <a16:creationId xmlns:a16="http://schemas.microsoft.com/office/drawing/2014/main" id="{79286051-7DDE-44E8-9645-3605B5C8ACC4}"/>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65E5437F-F69B-4A19-A66D-59327BCDD1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tr-TR"/>
          </a:p>
        </p:txBody>
      </p:sp>
    </p:spTree>
    <p:extLst>
      <p:ext uri="{BB962C8B-B14F-4D97-AF65-F5344CB8AC3E}">
        <p14:creationId xmlns:p14="http://schemas.microsoft.com/office/powerpoint/2010/main" val="273147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8ACF2CAD-A5C9-43C4-86D4-E45AA19E00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fld id="{953CF809-3692-4BF6-B5AE-368581818336}" type="slidenum">
              <a:rPr lang="en-US" altLang="tr-TR" b="0" smtClean="0">
                <a:latin typeface="Times New Roman" panose="02020603050405020304" pitchFamily="18" charset="0"/>
              </a:rPr>
              <a:pPr/>
              <a:t>2</a:t>
            </a:fld>
            <a:endParaRPr lang="en-US" altLang="tr-TR" b="0">
              <a:latin typeface="Times New Roman" panose="02020603050405020304" pitchFamily="18" charset="0"/>
            </a:endParaRPr>
          </a:p>
        </p:txBody>
      </p:sp>
      <p:sp>
        <p:nvSpPr>
          <p:cNvPr id="7171" name="Rectangle 2">
            <a:extLst>
              <a:ext uri="{FF2B5EF4-FFF2-40B4-BE49-F238E27FC236}">
                <a16:creationId xmlns:a16="http://schemas.microsoft.com/office/drawing/2014/main" id="{F1CBADAB-2A8D-4208-808F-027F0FA5E3F3}"/>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DA722B21-8FD1-46D9-A249-43F6ADF6B4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tr-TR"/>
          </a:p>
        </p:txBody>
      </p:sp>
    </p:spTree>
    <p:extLst>
      <p:ext uri="{BB962C8B-B14F-4D97-AF65-F5344CB8AC3E}">
        <p14:creationId xmlns:p14="http://schemas.microsoft.com/office/powerpoint/2010/main" val="1650470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pPr>
              <a:defRPr/>
            </a:pPr>
            <a:fld id="{23622657-0A61-4A6F-93C6-13DBDA4BD6BA}" type="slidenum">
              <a:rPr lang="en-US" altLang="tr-TR" smtClean="0"/>
              <a:pPr>
                <a:defRPr/>
              </a:pPr>
              <a:t>23</a:t>
            </a:fld>
            <a:endParaRPr lang="en-US" altLang="tr-TR"/>
          </a:p>
        </p:txBody>
      </p:sp>
    </p:spTree>
    <p:extLst>
      <p:ext uri="{BB962C8B-B14F-4D97-AF65-F5344CB8AC3E}">
        <p14:creationId xmlns:p14="http://schemas.microsoft.com/office/powerpoint/2010/main" val="1221744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CF7C349-4CE1-40CA-A737-95CD66A10366}"/>
              </a:ext>
            </a:extLst>
          </p:cNvPr>
          <p:cNvGrpSpPr>
            <a:grpSpLocks/>
          </p:cNvGrpSpPr>
          <p:nvPr/>
        </p:nvGrpSpPr>
        <p:grpSpPr bwMode="auto">
          <a:xfrm>
            <a:off x="0" y="0"/>
            <a:ext cx="9144000" cy="6858000"/>
            <a:chOff x="0" y="0"/>
            <a:chExt cx="5760" cy="4320"/>
          </a:xfrm>
        </p:grpSpPr>
        <p:sp>
          <p:nvSpPr>
            <p:cNvPr id="5" name="Rectangle 3">
              <a:extLst>
                <a:ext uri="{FF2B5EF4-FFF2-40B4-BE49-F238E27FC236}">
                  <a16:creationId xmlns:a16="http://schemas.microsoft.com/office/drawing/2014/main" id="{8FDFFD76-FD10-4C2F-9F7E-74EDB980E89E}"/>
                </a:ext>
              </a:extLst>
            </p:cNvPr>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ctr" eaLnBrk="1" hangingPunct="1">
                <a:defRPr/>
              </a:pPr>
              <a:endParaRPr lang="en-US" altLang="tr-TR" sz="2400" b="0">
                <a:latin typeface="Times New Roman" panose="02020603050405020304" pitchFamily="18" charset="0"/>
              </a:endParaRPr>
            </a:p>
          </p:txBody>
        </p:sp>
        <p:sp>
          <p:nvSpPr>
            <p:cNvPr id="6" name="Rectangle 4">
              <a:extLst>
                <a:ext uri="{FF2B5EF4-FFF2-40B4-BE49-F238E27FC236}">
                  <a16:creationId xmlns:a16="http://schemas.microsoft.com/office/drawing/2014/main" id="{D8CE8645-86F8-4A1E-9333-27F891145FBA}"/>
                </a:ext>
              </a:extLst>
            </p:cNvPr>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grpSp>
          <p:nvGrpSpPr>
            <p:cNvPr id="7" name="Group 5">
              <a:extLst>
                <a:ext uri="{FF2B5EF4-FFF2-40B4-BE49-F238E27FC236}">
                  <a16:creationId xmlns:a16="http://schemas.microsoft.com/office/drawing/2014/main" id="{B41A9B30-ECB4-424E-9529-09CE8078263A}"/>
                </a:ext>
              </a:extLst>
            </p:cNvPr>
            <p:cNvGrpSpPr>
              <a:grpSpLocks/>
            </p:cNvGrpSpPr>
            <p:nvPr/>
          </p:nvGrpSpPr>
          <p:grpSpPr bwMode="auto">
            <a:xfrm>
              <a:off x="0" y="672"/>
              <a:ext cx="1806" cy="1989"/>
              <a:chOff x="0" y="672"/>
              <a:chExt cx="1806" cy="1989"/>
            </a:xfrm>
          </p:grpSpPr>
          <p:sp>
            <p:nvSpPr>
              <p:cNvPr id="8" name="Rectangle 6">
                <a:extLst>
                  <a:ext uri="{FF2B5EF4-FFF2-40B4-BE49-F238E27FC236}">
                    <a16:creationId xmlns:a16="http://schemas.microsoft.com/office/drawing/2014/main" id="{A2AAF902-6AFF-4CDD-9393-03341E746D32}"/>
                  </a:ext>
                </a:extLst>
              </p:cNvPr>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9" name="Rectangle 7">
                <a:extLst>
                  <a:ext uri="{FF2B5EF4-FFF2-40B4-BE49-F238E27FC236}">
                    <a16:creationId xmlns:a16="http://schemas.microsoft.com/office/drawing/2014/main" id="{1277FA20-732A-41E8-A6E9-AA9B8D0244EE}"/>
                  </a:ext>
                </a:extLst>
              </p:cNvPr>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0" name="Rectangle 8">
                <a:extLst>
                  <a:ext uri="{FF2B5EF4-FFF2-40B4-BE49-F238E27FC236}">
                    <a16:creationId xmlns:a16="http://schemas.microsoft.com/office/drawing/2014/main" id="{41E9BD02-49A8-4ADD-BECD-FDCBC72DAE6F}"/>
                  </a:ext>
                </a:extLst>
              </p:cNvPr>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1" name="Rectangle 9">
                <a:extLst>
                  <a:ext uri="{FF2B5EF4-FFF2-40B4-BE49-F238E27FC236}">
                    <a16:creationId xmlns:a16="http://schemas.microsoft.com/office/drawing/2014/main" id="{050FD0BD-B4B4-4BE5-97B8-ACDE4EB0C149}"/>
                  </a:ext>
                </a:extLst>
              </p:cNvPr>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2" name="Rectangle 10">
                <a:extLst>
                  <a:ext uri="{FF2B5EF4-FFF2-40B4-BE49-F238E27FC236}">
                    <a16:creationId xmlns:a16="http://schemas.microsoft.com/office/drawing/2014/main" id="{A495F77D-556E-4EAC-8B49-73B2AA95C7AA}"/>
                  </a:ext>
                </a:extLst>
              </p:cNvPr>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3" name="Rectangle 11">
                <a:extLst>
                  <a:ext uri="{FF2B5EF4-FFF2-40B4-BE49-F238E27FC236}">
                    <a16:creationId xmlns:a16="http://schemas.microsoft.com/office/drawing/2014/main" id="{8BB7C5BB-2560-4547-BA4B-F1303313851D}"/>
                  </a:ext>
                </a:extLst>
              </p:cNvPr>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4" name="Rectangle 12">
                <a:extLst>
                  <a:ext uri="{FF2B5EF4-FFF2-40B4-BE49-F238E27FC236}">
                    <a16:creationId xmlns:a16="http://schemas.microsoft.com/office/drawing/2014/main" id="{099E1898-5213-4CEB-8A95-6DD60A7FB5B6}"/>
                  </a:ext>
                </a:extLst>
              </p:cNvPr>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5" name="Rectangle 13">
                <a:extLst>
                  <a:ext uri="{FF2B5EF4-FFF2-40B4-BE49-F238E27FC236}">
                    <a16:creationId xmlns:a16="http://schemas.microsoft.com/office/drawing/2014/main" id="{4DAFD2F7-23B4-4088-91BC-685E6CF84720}"/>
                  </a:ext>
                </a:extLst>
              </p:cNvPr>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6" name="Rectangle 14">
                <a:extLst>
                  <a:ext uri="{FF2B5EF4-FFF2-40B4-BE49-F238E27FC236}">
                    <a16:creationId xmlns:a16="http://schemas.microsoft.com/office/drawing/2014/main" id="{19B36651-EE5B-4A55-A218-1351E09DD17B}"/>
                  </a:ext>
                </a:extLst>
              </p:cNvPr>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7" name="Rectangle 15">
                <a:extLst>
                  <a:ext uri="{FF2B5EF4-FFF2-40B4-BE49-F238E27FC236}">
                    <a16:creationId xmlns:a16="http://schemas.microsoft.com/office/drawing/2014/main" id="{8DAD591A-57BC-401C-8FF4-392EB03DFBB5}"/>
                  </a:ext>
                </a:extLst>
              </p:cNvPr>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grpSp>
      </p:grpSp>
      <p:sp>
        <p:nvSpPr>
          <p:cNvPr id="141331"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141332"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a:extLst>
              <a:ext uri="{FF2B5EF4-FFF2-40B4-BE49-F238E27FC236}">
                <a16:creationId xmlns:a16="http://schemas.microsoft.com/office/drawing/2014/main" id="{A1763FB3-F3D2-4D78-A81B-E20B433320DF}"/>
              </a:ext>
            </a:extLst>
          </p:cNvPr>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19" name="Rectangle 17">
            <a:extLst>
              <a:ext uri="{FF2B5EF4-FFF2-40B4-BE49-F238E27FC236}">
                <a16:creationId xmlns:a16="http://schemas.microsoft.com/office/drawing/2014/main" id="{8B31EDC0-7ECD-48A5-8B2F-6D4AB6C71321}"/>
              </a:ext>
            </a:extLst>
          </p:cNvPr>
          <p:cNvSpPr>
            <a:spLocks noGrp="1" noChangeArrowheads="1"/>
          </p:cNvSpPr>
          <p:nvPr>
            <p:ph type="ftr" sz="quarter" idx="11"/>
          </p:nvPr>
        </p:nvSpPr>
        <p:spPr/>
        <p:txBody>
          <a:bodyPr/>
          <a:lstStyle>
            <a:lvl1pPr>
              <a:defRPr/>
            </a:lvl1pPr>
          </a:lstStyle>
          <a:p>
            <a:pPr>
              <a:defRPr/>
            </a:pPr>
            <a:endParaRPr lang="en-US"/>
          </a:p>
        </p:txBody>
      </p:sp>
      <p:sp>
        <p:nvSpPr>
          <p:cNvPr id="20" name="Rectangle 18">
            <a:extLst>
              <a:ext uri="{FF2B5EF4-FFF2-40B4-BE49-F238E27FC236}">
                <a16:creationId xmlns:a16="http://schemas.microsoft.com/office/drawing/2014/main" id="{4CE757F4-15CD-485A-BFE5-30147A99EA5A}"/>
              </a:ext>
            </a:extLst>
          </p:cNvPr>
          <p:cNvSpPr>
            <a:spLocks noGrp="1" noChangeArrowheads="1"/>
          </p:cNvSpPr>
          <p:nvPr>
            <p:ph type="sldNum" sz="quarter" idx="12"/>
          </p:nvPr>
        </p:nvSpPr>
        <p:spPr/>
        <p:txBody>
          <a:bodyPr/>
          <a:lstStyle>
            <a:lvl1pPr>
              <a:defRPr/>
            </a:lvl1pPr>
          </a:lstStyle>
          <a:p>
            <a:pPr>
              <a:defRPr/>
            </a:pPr>
            <a:fld id="{F1B8A27F-F319-4AC5-AC7F-BE40B09E65A8}" type="slidenum">
              <a:rPr lang="en-US" altLang="tr-TR"/>
              <a:pPr>
                <a:defRPr/>
              </a:pPr>
              <a:t>‹#›</a:t>
            </a:fld>
            <a:endParaRPr lang="en-US" altLang="tr-TR"/>
          </a:p>
        </p:txBody>
      </p:sp>
    </p:spTree>
    <p:extLst>
      <p:ext uri="{BB962C8B-B14F-4D97-AF65-F5344CB8AC3E}">
        <p14:creationId xmlns:p14="http://schemas.microsoft.com/office/powerpoint/2010/main" val="413201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a:extLst>
              <a:ext uri="{FF2B5EF4-FFF2-40B4-BE49-F238E27FC236}">
                <a16:creationId xmlns:a16="http://schemas.microsoft.com/office/drawing/2014/main" id="{68CCAB81-91BB-4E25-B946-7123C0D6DA0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7141C096-8836-4BD8-88CF-8FDE0C0EB6D9}"/>
              </a:ext>
            </a:extLst>
          </p:cNvPr>
          <p:cNvSpPr>
            <a:spLocks noGrp="1" noChangeArrowheads="1"/>
          </p:cNvSpPr>
          <p:nvPr>
            <p:ph type="sldNum" sz="quarter" idx="11"/>
          </p:nvPr>
        </p:nvSpPr>
        <p:spPr>
          <a:ln/>
        </p:spPr>
        <p:txBody>
          <a:bodyPr/>
          <a:lstStyle>
            <a:lvl1pPr>
              <a:defRPr/>
            </a:lvl1pPr>
          </a:lstStyle>
          <a:p>
            <a:pPr>
              <a:defRPr/>
            </a:pPr>
            <a:fld id="{970B499A-1F10-4A09-B590-BA60A251517B}" type="slidenum">
              <a:rPr lang="en-US" altLang="tr-TR"/>
              <a:pPr>
                <a:defRPr/>
              </a:pPr>
              <a:t>‹#›</a:t>
            </a:fld>
            <a:endParaRPr lang="en-US" altLang="tr-TR"/>
          </a:p>
        </p:txBody>
      </p:sp>
      <p:sp>
        <p:nvSpPr>
          <p:cNvPr id="6" name="Rectangle 16">
            <a:extLst>
              <a:ext uri="{FF2B5EF4-FFF2-40B4-BE49-F238E27FC236}">
                <a16:creationId xmlns:a16="http://schemas.microsoft.com/office/drawing/2014/main" id="{DBFFB079-7FB4-4729-AE99-29D02C2586F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453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457200"/>
            <a:ext cx="2057400" cy="54102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457200"/>
            <a:ext cx="6019800" cy="54102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a:extLst>
              <a:ext uri="{FF2B5EF4-FFF2-40B4-BE49-F238E27FC236}">
                <a16:creationId xmlns:a16="http://schemas.microsoft.com/office/drawing/2014/main" id="{FD00ED5F-A487-44DF-8E76-BA435F00D497}"/>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14FAB0A9-263A-47C1-8FF6-C781D7F340CB}"/>
              </a:ext>
            </a:extLst>
          </p:cNvPr>
          <p:cNvSpPr>
            <a:spLocks noGrp="1" noChangeArrowheads="1"/>
          </p:cNvSpPr>
          <p:nvPr>
            <p:ph type="sldNum" sz="quarter" idx="11"/>
          </p:nvPr>
        </p:nvSpPr>
        <p:spPr>
          <a:ln/>
        </p:spPr>
        <p:txBody>
          <a:bodyPr/>
          <a:lstStyle>
            <a:lvl1pPr>
              <a:defRPr/>
            </a:lvl1pPr>
          </a:lstStyle>
          <a:p>
            <a:pPr>
              <a:defRPr/>
            </a:pPr>
            <a:fld id="{79D4AC34-A33A-4C0B-BD7A-0A4D233318D0}" type="slidenum">
              <a:rPr lang="en-US" altLang="tr-TR"/>
              <a:pPr>
                <a:defRPr/>
              </a:pPr>
              <a:t>‹#›</a:t>
            </a:fld>
            <a:endParaRPr lang="en-US" altLang="tr-TR"/>
          </a:p>
        </p:txBody>
      </p:sp>
      <p:sp>
        <p:nvSpPr>
          <p:cNvPr id="6" name="Rectangle 16">
            <a:extLst>
              <a:ext uri="{FF2B5EF4-FFF2-40B4-BE49-F238E27FC236}">
                <a16:creationId xmlns:a16="http://schemas.microsoft.com/office/drawing/2014/main" id="{39ECC124-4219-40C9-8F5E-A0BE01D5B842}"/>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80692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a:extLst>
              <a:ext uri="{FF2B5EF4-FFF2-40B4-BE49-F238E27FC236}">
                <a16:creationId xmlns:a16="http://schemas.microsoft.com/office/drawing/2014/main" id="{D5436D57-AB9E-49F1-82E1-C772A24AD5A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C10200E6-0129-49EC-8376-BEA52CD0053F}"/>
              </a:ext>
            </a:extLst>
          </p:cNvPr>
          <p:cNvSpPr>
            <a:spLocks noGrp="1" noChangeArrowheads="1"/>
          </p:cNvSpPr>
          <p:nvPr>
            <p:ph type="sldNum" sz="quarter" idx="11"/>
          </p:nvPr>
        </p:nvSpPr>
        <p:spPr>
          <a:ln/>
        </p:spPr>
        <p:txBody>
          <a:bodyPr/>
          <a:lstStyle>
            <a:lvl1pPr>
              <a:defRPr/>
            </a:lvl1pPr>
          </a:lstStyle>
          <a:p>
            <a:pPr>
              <a:defRPr/>
            </a:pPr>
            <a:fld id="{B546ED7E-3E25-4A4A-95DE-49758782839F}" type="slidenum">
              <a:rPr lang="en-US" altLang="tr-TR"/>
              <a:pPr>
                <a:defRPr/>
              </a:pPr>
              <a:t>‹#›</a:t>
            </a:fld>
            <a:endParaRPr lang="en-US" altLang="tr-TR"/>
          </a:p>
        </p:txBody>
      </p:sp>
      <p:sp>
        <p:nvSpPr>
          <p:cNvPr id="6" name="Rectangle 16">
            <a:extLst>
              <a:ext uri="{FF2B5EF4-FFF2-40B4-BE49-F238E27FC236}">
                <a16:creationId xmlns:a16="http://schemas.microsoft.com/office/drawing/2014/main" id="{3D5B93DC-3439-433C-8F9D-F07BA91FAC2C}"/>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231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2">
            <a:extLst>
              <a:ext uri="{FF2B5EF4-FFF2-40B4-BE49-F238E27FC236}">
                <a16:creationId xmlns:a16="http://schemas.microsoft.com/office/drawing/2014/main" id="{B44D16A4-9252-47CF-8193-D8C2D142E32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FCA139C0-3970-4E0F-B593-E894EA3B6D73}"/>
              </a:ext>
            </a:extLst>
          </p:cNvPr>
          <p:cNvSpPr>
            <a:spLocks noGrp="1" noChangeArrowheads="1"/>
          </p:cNvSpPr>
          <p:nvPr>
            <p:ph type="sldNum" sz="quarter" idx="11"/>
          </p:nvPr>
        </p:nvSpPr>
        <p:spPr>
          <a:ln/>
        </p:spPr>
        <p:txBody>
          <a:bodyPr/>
          <a:lstStyle>
            <a:lvl1pPr>
              <a:defRPr/>
            </a:lvl1pPr>
          </a:lstStyle>
          <a:p>
            <a:pPr>
              <a:defRPr/>
            </a:pPr>
            <a:fld id="{E1D1D107-2101-4840-9A62-8F957B378E76}" type="slidenum">
              <a:rPr lang="en-US" altLang="tr-TR"/>
              <a:pPr>
                <a:defRPr/>
              </a:pPr>
              <a:t>‹#›</a:t>
            </a:fld>
            <a:endParaRPr lang="en-US" altLang="tr-TR"/>
          </a:p>
        </p:txBody>
      </p:sp>
      <p:sp>
        <p:nvSpPr>
          <p:cNvPr id="6" name="Rectangle 16">
            <a:extLst>
              <a:ext uri="{FF2B5EF4-FFF2-40B4-BE49-F238E27FC236}">
                <a16:creationId xmlns:a16="http://schemas.microsoft.com/office/drawing/2014/main" id="{1FC07043-E7AF-4E0B-8A7B-C78B0DFF6DBF}"/>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3296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a:extLst>
              <a:ext uri="{FF2B5EF4-FFF2-40B4-BE49-F238E27FC236}">
                <a16:creationId xmlns:a16="http://schemas.microsoft.com/office/drawing/2014/main" id="{164506EE-04D9-4007-9FEA-916095FE50B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966F10AE-6D94-4E15-8464-9F924CCA4AEC}"/>
              </a:ext>
            </a:extLst>
          </p:cNvPr>
          <p:cNvSpPr>
            <a:spLocks noGrp="1" noChangeArrowheads="1"/>
          </p:cNvSpPr>
          <p:nvPr>
            <p:ph type="sldNum" sz="quarter" idx="11"/>
          </p:nvPr>
        </p:nvSpPr>
        <p:spPr>
          <a:ln/>
        </p:spPr>
        <p:txBody>
          <a:bodyPr/>
          <a:lstStyle>
            <a:lvl1pPr>
              <a:defRPr/>
            </a:lvl1pPr>
          </a:lstStyle>
          <a:p>
            <a:pPr>
              <a:defRPr/>
            </a:pPr>
            <a:fld id="{46DE01FD-ED26-4A2A-9A68-4885F9B681F9}" type="slidenum">
              <a:rPr lang="en-US" altLang="tr-TR"/>
              <a:pPr>
                <a:defRPr/>
              </a:pPr>
              <a:t>‹#›</a:t>
            </a:fld>
            <a:endParaRPr lang="en-US" altLang="tr-TR"/>
          </a:p>
        </p:txBody>
      </p:sp>
      <p:sp>
        <p:nvSpPr>
          <p:cNvPr id="7" name="Rectangle 16">
            <a:extLst>
              <a:ext uri="{FF2B5EF4-FFF2-40B4-BE49-F238E27FC236}">
                <a16:creationId xmlns:a16="http://schemas.microsoft.com/office/drawing/2014/main" id="{C8CBF227-E15B-48E0-9F1B-ED8057D6FFB9}"/>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7390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
            <a:extLst>
              <a:ext uri="{FF2B5EF4-FFF2-40B4-BE49-F238E27FC236}">
                <a16:creationId xmlns:a16="http://schemas.microsoft.com/office/drawing/2014/main" id="{AF776C81-400B-4FDD-AECA-25D7FF70563A}"/>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19C90CB1-F3BE-42F0-8958-3F2630D17F95}"/>
              </a:ext>
            </a:extLst>
          </p:cNvPr>
          <p:cNvSpPr>
            <a:spLocks noGrp="1" noChangeArrowheads="1"/>
          </p:cNvSpPr>
          <p:nvPr>
            <p:ph type="sldNum" sz="quarter" idx="11"/>
          </p:nvPr>
        </p:nvSpPr>
        <p:spPr>
          <a:ln/>
        </p:spPr>
        <p:txBody>
          <a:bodyPr/>
          <a:lstStyle>
            <a:lvl1pPr>
              <a:defRPr/>
            </a:lvl1pPr>
          </a:lstStyle>
          <a:p>
            <a:pPr>
              <a:defRPr/>
            </a:pPr>
            <a:fld id="{16258E69-31EA-475A-8B4C-0CBCA2347D15}" type="slidenum">
              <a:rPr lang="en-US" altLang="tr-TR"/>
              <a:pPr>
                <a:defRPr/>
              </a:pPr>
              <a:t>‹#›</a:t>
            </a:fld>
            <a:endParaRPr lang="en-US" altLang="tr-TR"/>
          </a:p>
        </p:txBody>
      </p:sp>
      <p:sp>
        <p:nvSpPr>
          <p:cNvPr id="9" name="Rectangle 16">
            <a:extLst>
              <a:ext uri="{FF2B5EF4-FFF2-40B4-BE49-F238E27FC236}">
                <a16:creationId xmlns:a16="http://schemas.microsoft.com/office/drawing/2014/main" id="{5050D652-B0E8-42E7-AF83-590944FAC33C}"/>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9218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2">
            <a:extLst>
              <a:ext uri="{FF2B5EF4-FFF2-40B4-BE49-F238E27FC236}">
                <a16:creationId xmlns:a16="http://schemas.microsoft.com/office/drawing/2014/main" id="{2707E055-23EE-4681-B2D0-F02164FAFA3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2BFC487B-25F0-49A3-9589-074B5A17DF79}"/>
              </a:ext>
            </a:extLst>
          </p:cNvPr>
          <p:cNvSpPr>
            <a:spLocks noGrp="1" noChangeArrowheads="1"/>
          </p:cNvSpPr>
          <p:nvPr>
            <p:ph type="sldNum" sz="quarter" idx="11"/>
          </p:nvPr>
        </p:nvSpPr>
        <p:spPr>
          <a:ln/>
        </p:spPr>
        <p:txBody>
          <a:bodyPr/>
          <a:lstStyle>
            <a:lvl1pPr>
              <a:defRPr/>
            </a:lvl1pPr>
          </a:lstStyle>
          <a:p>
            <a:pPr>
              <a:defRPr/>
            </a:pPr>
            <a:fld id="{00666021-3A14-42D3-9F1E-7C6F68860BB0}" type="slidenum">
              <a:rPr lang="en-US" altLang="tr-TR"/>
              <a:pPr>
                <a:defRPr/>
              </a:pPr>
              <a:t>‹#›</a:t>
            </a:fld>
            <a:endParaRPr lang="en-US" altLang="tr-TR"/>
          </a:p>
        </p:txBody>
      </p:sp>
      <p:sp>
        <p:nvSpPr>
          <p:cNvPr id="5" name="Rectangle 16">
            <a:extLst>
              <a:ext uri="{FF2B5EF4-FFF2-40B4-BE49-F238E27FC236}">
                <a16:creationId xmlns:a16="http://schemas.microsoft.com/office/drawing/2014/main" id="{B271C2DD-E3FE-45FD-A843-36448233DAB6}"/>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3628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7B7B124-C08E-4C8B-9762-CE4B8A0BA24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9A13E56B-0BD2-4AE3-B4E1-1F666477F2F1}"/>
              </a:ext>
            </a:extLst>
          </p:cNvPr>
          <p:cNvSpPr>
            <a:spLocks noGrp="1" noChangeArrowheads="1"/>
          </p:cNvSpPr>
          <p:nvPr>
            <p:ph type="sldNum" sz="quarter" idx="11"/>
          </p:nvPr>
        </p:nvSpPr>
        <p:spPr>
          <a:ln/>
        </p:spPr>
        <p:txBody>
          <a:bodyPr/>
          <a:lstStyle>
            <a:lvl1pPr>
              <a:defRPr/>
            </a:lvl1pPr>
          </a:lstStyle>
          <a:p>
            <a:pPr>
              <a:defRPr/>
            </a:pPr>
            <a:fld id="{6BC356B2-B83A-418C-8ED6-E3AE86555E74}" type="slidenum">
              <a:rPr lang="en-US" altLang="tr-TR"/>
              <a:pPr>
                <a:defRPr/>
              </a:pPr>
              <a:t>‹#›</a:t>
            </a:fld>
            <a:endParaRPr lang="en-US" altLang="tr-TR"/>
          </a:p>
        </p:txBody>
      </p:sp>
      <p:sp>
        <p:nvSpPr>
          <p:cNvPr id="4" name="Rectangle 16">
            <a:extLst>
              <a:ext uri="{FF2B5EF4-FFF2-40B4-BE49-F238E27FC236}">
                <a16:creationId xmlns:a16="http://schemas.microsoft.com/office/drawing/2014/main" id="{8832418E-4328-4018-8E7D-FD01FE143C6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0876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
            <a:extLst>
              <a:ext uri="{FF2B5EF4-FFF2-40B4-BE49-F238E27FC236}">
                <a16:creationId xmlns:a16="http://schemas.microsoft.com/office/drawing/2014/main" id="{FB5E290D-8E61-47A4-85EA-39658F94F82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F76EC428-B6C1-4A80-A3CE-82E92612657D}"/>
              </a:ext>
            </a:extLst>
          </p:cNvPr>
          <p:cNvSpPr>
            <a:spLocks noGrp="1" noChangeArrowheads="1"/>
          </p:cNvSpPr>
          <p:nvPr>
            <p:ph type="sldNum" sz="quarter" idx="11"/>
          </p:nvPr>
        </p:nvSpPr>
        <p:spPr>
          <a:ln/>
        </p:spPr>
        <p:txBody>
          <a:bodyPr/>
          <a:lstStyle>
            <a:lvl1pPr>
              <a:defRPr/>
            </a:lvl1pPr>
          </a:lstStyle>
          <a:p>
            <a:pPr>
              <a:defRPr/>
            </a:pPr>
            <a:fld id="{E94C6ABB-6C84-4368-980E-16376923A21D}" type="slidenum">
              <a:rPr lang="en-US" altLang="tr-TR"/>
              <a:pPr>
                <a:defRPr/>
              </a:pPr>
              <a:t>‹#›</a:t>
            </a:fld>
            <a:endParaRPr lang="en-US" altLang="tr-TR"/>
          </a:p>
        </p:txBody>
      </p:sp>
      <p:sp>
        <p:nvSpPr>
          <p:cNvPr id="7" name="Rectangle 16">
            <a:extLst>
              <a:ext uri="{FF2B5EF4-FFF2-40B4-BE49-F238E27FC236}">
                <a16:creationId xmlns:a16="http://schemas.microsoft.com/office/drawing/2014/main" id="{6A71BFF8-BD7D-40A0-81AE-F55187388A98}"/>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8221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
            <a:extLst>
              <a:ext uri="{FF2B5EF4-FFF2-40B4-BE49-F238E27FC236}">
                <a16:creationId xmlns:a16="http://schemas.microsoft.com/office/drawing/2014/main" id="{D5ECD830-F612-4F4F-BCC0-3B25EDC5A92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E3711318-A1B8-4A73-9404-9D132DA8FD5B}"/>
              </a:ext>
            </a:extLst>
          </p:cNvPr>
          <p:cNvSpPr>
            <a:spLocks noGrp="1" noChangeArrowheads="1"/>
          </p:cNvSpPr>
          <p:nvPr>
            <p:ph type="sldNum" sz="quarter" idx="11"/>
          </p:nvPr>
        </p:nvSpPr>
        <p:spPr>
          <a:ln/>
        </p:spPr>
        <p:txBody>
          <a:bodyPr/>
          <a:lstStyle>
            <a:lvl1pPr>
              <a:defRPr/>
            </a:lvl1pPr>
          </a:lstStyle>
          <a:p>
            <a:pPr>
              <a:defRPr/>
            </a:pPr>
            <a:fld id="{C27E371E-E560-414D-A793-1D53F8BA6016}" type="slidenum">
              <a:rPr lang="en-US" altLang="tr-TR"/>
              <a:pPr>
                <a:defRPr/>
              </a:pPr>
              <a:t>‹#›</a:t>
            </a:fld>
            <a:endParaRPr lang="en-US" altLang="tr-TR"/>
          </a:p>
        </p:txBody>
      </p:sp>
      <p:sp>
        <p:nvSpPr>
          <p:cNvPr id="7" name="Rectangle 16">
            <a:extLst>
              <a:ext uri="{FF2B5EF4-FFF2-40B4-BE49-F238E27FC236}">
                <a16:creationId xmlns:a16="http://schemas.microsoft.com/office/drawing/2014/main" id="{5AE389A1-60EC-4EA0-B129-99DC000D74DC}"/>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1369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EC501298-FFAE-47C7-857A-CD31754C804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b="0">
                <a:latin typeface="+mn-lt"/>
              </a:defRPr>
            </a:lvl1pPr>
          </a:lstStyle>
          <a:p>
            <a:pPr>
              <a:defRPr/>
            </a:pPr>
            <a:endParaRPr lang="en-US"/>
          </a:p>
        </p:txBody>
      </p:sp>
      <p:sp>
        <p:nvSpPr>
          <p:cNvPr id="140291" name="Rectangle 3">
            <a:extLst>
              <a:ext uri="{FF2B5EF4-FFF2-40B4-BE49-F238E27FC236}">
                <a16:creationId xmlns:a16="http://schemas.microsoft.com/office/drawing/2014/main" id="{113003EA-6E0A-4844-8BDC-6196022F1897}"/>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Black" panose="020B0A04020102020204" pitchFamily="34" charset="0"/>
              </a:defRPr>
            </a:lvl1pPr>
          </a:lstStyle>
          <a:p>
            <a:pPr>
              <a:defRPr/>
            </a:pPr>
            <a:fld id="{152569DE-FF13-45F7-9A95-9D02A5E1D18C}" type="slidenum">
              <a:rPr lang="en-US" altLang="tr-TR"/>
              <a:pPr>
                <a:defRPr/>
              </a:pPr>
              <a:t>‹#›</a:t>
            </a:fld>
            <a:endParaRPr lang="en-US" altLang="tr-TR"/>
          </a:p>
        </p:txBody>
      </p:sp>
      <p:grpSp>
        <p:nvGrpSpPr>
          <p:cNvPr id="1028" name="Group 4">
            <a:extLst>
              <a:ext uri="{FF2B5EF4-FFF2-40B4-BE49-F238E27FC236}">
                <a16:creationId xmlns:a16="http://schemas.microsoft.com/office/drawing/2014/main" id="{6A24F75F-0AC3-498C-B572-2A2752E37C1D}"/>
              </a:ext>
            </a:extLst>
          </p:cNvPr>
          <p:cNvGrpSpPr>
            <a:grpSpLocks/>
          </p:cNvGrpSpPr>
          <p:nvPr/>
        </p:nvGrpSpPr>
        <p:grpSpPr bwMode="auto">
          <a:xfrm>
            <a:off x="0" y="0"/>
            <a:ext cx="9144000" cy="546100"/>
            <a:chOff x="0" y="0"/>
            <a:chExt cx="5760" cy="344"/>
          </a:xfrm>
        </p:grpSpPr>
        <p:sp>
          <p:nvSpPr>
            <p:cNvPr id="1032" name="Rectangle 5">
              <a:extLst>
                <a:ext uri="{FF2B5EF4-FFF2-40B4-BE49-F238E27FC236}">
                  <a16:creationId xmlns:a16="http://schemas.microsoft.com/office/drawing/2014/main" id="{C7615F45-4685-4B6D-86B2-30404BC91A7B}"/>
                </a:ext>
              </a:extLst>
            </p:cNvPr>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ctr" eaLnBrk="1" hangingPunct="1">
                <a:defRPr/>
              </a:pPr>
              <a:endParaRPr lang="en-US" altLang="tr-TR" sz="2400" b="0">
                <a:latin typeface="Times New Roman" panose="02020603050405020304" pitchFamily="18" charset="0"/>
              </a:endParaRPr>
            </a:p>
          </p:txBody>
        </p:sp>
        <p:sp>
          <p:nvSpPr>
            <p:cNvPr id="1033" name="Rectangle 6">
              <a:extLst>
                <a:ext uri="{FF2B5EF4-FFF2-40B4-BE49-F238E27FC236}">
                  <a16:creationId xmlns:a16="http://schemas.microsoft.com/office/drawing/2014/main" id="{F41B0F18-08BC-4ED2-AA32-7C0F3ECE4601}"/>
                </a:ext>
              </a:extLst>
            </p:cNvPr>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034" name="Rectangle 7">
              <a:extLst>
                <a:ext uri="{FF2B5EF4-FFF2-40B4-BE49-F238E27FC236}">
                  <a16:creationId xmlns:a16="http://schemas.microsoft.com/office/drawing/2014/main" id="{250EAB4E-CF39-42D8-99D3-55338F29F396}"/>
                </a:ext>
              </a:extLst>
            </p:cNvPr>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hlink"/>
                </a:solidFill>
                <a:latin typeface="Arial" panose="020B0604020202020204" pitchFamily="34" charset="0"/>
              </a:endParaRPr>
            </a:p>
          </p:txBody>
        </p:sp>
        <p:sp>
          <p:nvSpPr>
            <p:cNvPr id="1035" name="Rectangle 8">
              <a:extLst>
                <a:ext uri="{FF2B5EF4-FFF2-40B4-BE49-F238E27FC236}">
                  <a16:creationId xmlns:a16="http://schemas.microsoft.com/office/drawing/2014/main" id="{90A033B1-8032-4E1E-9222-10A06083B282}"/>
                </a:ext>
              </a:extLst>
            </p:cNvPr>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hlink"/>
                </a:solidFill>
                <a:latin typeface="Arial" panose="020B0604020202020204" pitchFamily="34" charset="0"/>
              </a:endParaRPr>
            </a:p>
          </p:txBody>
        </p:sp>
        <p:sp>
          <p:nvSpPr>
            <p:cNvPr id="1036" name="Rectangle 9">
              <a:extLst>
                <a:ext uri="{FF2B5EF4-FFF2-40B4-BE49-F238E27FC236}">
                  <a16:creationId xmlns:a16="http://schemas.microsoft.com/office/drawing/2014/main" id="{38008378-ED48-43C9-BDAC-A45CF905D44F}"/>
                </a:ext>
              </a:extLst>
            </p:cNvPr>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accent2"/>
                </a:solidFill>
                <a:latin typeface="Arial" panose="020B0604020202020204" pitchFamily="34" charset="0"/>
              </a:endParaRPr>
            </a:p>
          </p:txBody>
        </p:sp>
        <p:sp>
          <p:nvSpPr>
            <p:cNvPr id="1037" name="Rectangle 10">
              <a:extLst>
                <a:ext uri="{FF2B5EF4-FFF2-40B4-BE49-F238E27FC236}">
                  <a16:creationId xmlns:a16="http://schemas.microsoft.com/office/drawing/2014/main" id="{FD60958A-6E3C-4FCC-A6D5-E460C883FC9A}"/>
                </a:ext>
              </a:extLst>
            </p:cNvPr>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hlink"/>
                </a:solidFill>
                <a:latin typeface="Arial" panose="020B0604020202020204" pitchFamily="34" charset="0"/>
              </a:endParaRPr>
            </a:p>
          </p:txBody>
        </p:sp>
        <p:sp>
          <p:nvSpPr>
            <p:cNvPr id="1038" name="Rectangle 11">
              <a:extLst>
                <a:ext uri="{FF2B5EF4-FFF2-40B4-BE49-F238E27FC236}">
                  <a16:creationId xmlns:a16="http://schemas.microsoft.com/office/drawing/2014/main" id="{EDB6EE0D-B274-468E-B7C7-23097F46BF3B}"/>
                </a:ext>
              </a:extLst>
            </p:cNvPr>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sz="2400" b="0">
                <a:latin typeface="Times New Roman" panose="02020603050405020304" pitchFamily="18" charset="0"/>
              </a:endParaRPr>
            </a:p>
          </p:txBody>
        </p:sp>
        <p:sp>
          <p:nvSpPr>
            <p:cNvPr id="1039" name="Rectangle 12">
              <a:extLst>
                <a:ext uri="{FF2B5EF4-FFF2-40B4-BE49-F238E27FC236}">
                  <a16:creationId xmlns:a16="http://schemas.microsoft.com/office/drawing/2014/main" id="{D4FBB5D5-AF8A-49D7-A522-62FB847F979D}"/>
                </a:ext>
              </a:extLst>
            </p:cNvPr>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accent2"/>
                </a:solidFill>
                <a:latin typeface="Arial" panose="020B0604020202020204" pitchFamily="34" charset="0"/>
              </a:endParaRPr>
            </a:p>
          </p:txBody>
        </p:sp>
        <p:sp>
          <p:nvSpPr>
            <p:cNvPr id="1040" name="Rectangle 13">
              <a:extLst>
                <a:ext uri="{FF2B5EF4-FFF2-40B4-BE49-F238E27FC236}">
                  <a16:creationId xmlns:a16="http://schemas.microsoft.com/office/drawing/2014/main" id="{ECCA9E7C-698C-42F2-A40E-93C5451D3CF1}"/>
                </a:ext>
              </a:extLst>
            </p:cNvPr>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defRPr/>
              </a:pPr>
              <a:endParaRPr lang="en-US" altLang="tr-TR" b="0">
                <a:solidFill>
                  <a:schemeClr val="accent2"/>
                </a:solidFill>
                <a:latin typeface="Arial" panose="020B0604020202020204" pitchFamily="34" charset="0"/>
              </a:endParaRPr>
            </a:p>
          </p:txBody>
        </p:sp>
      </p:grpSp>
      <p:sp>
        <p:nvSpPr>
          <p:cNvPr id="1029" name="Rectangle 14">
            <a:extLst>
              <a:ext uri="{FF2B5EF4-FFF2-40B4-BE49-F238E27FC236}">
                <a16:creationId xmlns:a16="http://schemas.microsoft.com/office/drawing/2014/main" id="{E3D5EE11-54B3-4E76-81D2-008EEB40468D}"/>
              </a:ext>
            </a:extLst>
          </p:cNvPr>
          <p:cNvSpPr>
            <a:spLocks noGrp="1" noChangeArrowheads="1"/>
          </p:cNvSpPr>
          <p:nvPr>
            <p:ph type="title"/>
          </p:nvPr>
        </p:nvSpPr>
        <p:spPr bwMode="auto">
          <a:xfrm>
            <a:off x="457200" y="4572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30" name="Rectangle 15">
            <a:extLst>
              <a:ext uri="{FF2B5EF4-FFF2-40B4-BE49-F238E27FC236}">
                <a16:creationId xmlns:a16="http://schemas.microsoft.com/office/drawing/2014/main" id="{6D1C5A9A-6D2C-49F2-B635-5CEE4116322E}"/>
              </a:ext>
            </a:extLst>
          </p:cNvPr>
          <p:cNvSpPr>
            <a:spLocks noGrp="1" noChangeArrowheads="1"/>
          </p:cNvSpPr>
          <p:nvPr>
            <p:ph type="body" idx="1"/>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40304" name="Rectangle 16">
            <a:extLst>
              <a:ext uri="{FF2B5EF4-FFF2-40B4-BE49-F238E27FC236}">
                <a16:creationId xmlns:a16="http://schemas.microsoft.com/office/drawing/2014/main" id="{F16115E5-7693-45DE-A800-2DAEA95C9F1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900"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bioeng.yildiz.edu.tr/sayfa/17/STAJ/6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bioeng.yildiz.edu.tr/sayfa/17/STAJ/6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2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2">
            <a:extLst>
              <a:ext uri="{FF2B5EF4-FFF2-40B4-BE49-F238E27FC236}">
                <a16:creationId xmlns:a16="http://schemas.microsoft.com/office/drawing/2014/main" id="{07A36E15-35AE-498A-B704-6FD5BCD74FB6}"/>
              </a:ext>
            </a:extLst>
          </p:cNvPr>
          <p:cNvSpPr>
            <a:spLocks noChangeArrowheads="1"/>
          </p:cNvSpPr>
          <p:nvPr/>
        </p:nvSpPr>
        <p:spPr bwMode="auto">
          <a:xfrm>
            <a:off x="730250" y="1281113"/>
            <a:ext cx="12700" cy="19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tr-TR" altLang="tr-TR" sz="1800">
              <a:latin typeface="Tahoma" panose="020B0604030504040204" pitchFamily="34" charset="0"/>
            </a:endParaRPr>
          </a:p>
        </p:txBody>
      </p:sp>
      <p:sp>
        <p:nvSpPr>
          <p:cNvPr id="4099" name="Rectangle 65">
            <a:extLst>
              <a:ext uri="{FF2B5EF4-FFF2-40B4-BE49-F238E27FC236}">
                <a16:creationId xmlns:a16="http://schemas.microsoft.com/office/drawing/2014/main" id="{8FFF157A-6A53-4381-8191-0794E1E54CC6}"/>
              </a:ext>
            </a:extLst>
          </p:cNvPr>
          <p:cNvSpPr>
            <a:spLocks noChangeArrowheads="1"/>
          </p:cNvSpPr>
          <p:nvPr/>
        </p:nvSpPr>
        <p:spPr bwMode="auto">
          <a:xfrm>
            <a:off x="730250" y="1281113"/>
            <a:ext cx="12700" cy="19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tr-TR" altLang="tr-TR" sz="1800">
              <a:latin typeface="Tahoma" panose="020B0604030504040204" pitchFamily="34" charset="0"/>
            </a:endParaRPr>
          </a:p>
        </p:txBody>
      </p:sp>
      <p:sp>
        <p:nvSpPr>
          <p:cNvPr id="30770" name="Text Box 50">
            <a:extLst>
              <a:ext uri="{FF2B5EF4-FFF2-40B4-BE49-F238E27FC236}">
                <a16:creationId xmlns:a16="http://schemas.microsoft.com/office/drawing/2014/main" id="{E3CA68D5-164F-416E-9DAE-B8379D1B5CEC}"/>
              </a:ext>
            </a:extLst>
          </p:cNvPr>
          <p:cNvSpPr txBox="1">
            <a:spLocks noChangeArrowheads="1"/>
          </p:cNvSpPr>
          <p:nvPr/>
        </p:nvSpPr>
        <p:spPr bwMode="auto">
          <a:xfrm>
            <a:off x="468313" y="3522663"/>
            <a:ext cx="8208962" cy="1938992"/>
          </a:xfrm>
          <a:prstGeom prst="rect">
            <a:avLst/>
          </a:prstGeom>
          <a:noFill/>
          <a:ln w="9525">
            <a:noFill/>
            <a:miter lim="800000"/>
            <a:headEnd/>
            <a:tailEnd/>
          </a:ln>
          <a:effectLst/>
        </p:spPr>
        <p:txBody>
          <a:bodyPr>
            <a:spAutoFit/>
          </a:bodyPr>
          <a:lstStyle/>
          <a:p>
            <a:pPr algn="ctr">
              <a:defRPr/>
            </a:pPr>
            <a:r>
              <a:rPr lang="tr-TR" sz="4000" dirty="0" err="1">
                <a:solidFill>
                  <a:srgbClr val="FF0000"/>
                </a:solidFill>
              </a:rPr>
              <a:t>Internship</a:t>
            </a:r>
            <a:r>
              <a:rPr lang="tr-TR" sz="4000" dirty="0">
                <a:solidFill>
                  <a:srgbClr val="FF0000"/>
                </a:solidFill>
              </a:rPr>
              <a:t> Information Presentation</a:t>
            </a:r>
          </a:p>
          <a:p>
            <a:pPr algn="ctr">
              <a:defRPr/>
            </a:pPr>
            <a:endParaRPr lang="en-US" sz="4000" dirty="0">
              <a:solidFill>
                <a:srgbClr val="CC0000"/>
              </a:solidFill>
              <a:effectLst>
                <a:outerShdw blurRad="38100" dist="38100" dir="2700000" algn="tl">
                  <a:srgbClr val="C0C0C0"/>
                </a:outerShdw>
              </a:effectLst>
            </a:endParaRPr>
          </a:p>
        </p:txBody>
      </p:sp>
      <p:sp>
        <p:nvSpPr>
          <p:cNvPr id="4101" name="Text Box 52">
            <a:extLst>
              <a:ext uri="{FF2B5EF4-FFF2-40B4-BE49-F238E27FC236}">
                <a16:creationId xmlns:a16="http://schemas.microsoft.com/office/drawing/2014/main" id="{007D0208-C7A4-4FF3-A796-8A6CE7C38DB6}"/>
              </a:ext>
            </a:extLst>
          </p:cNvPr>
          <p:cNvSpPr txBox="1">
            <a:spLocks noChangeArrowheads="1"/>
          </p:cNvSpPr>
          <p:nvPr/>
        </p:nvSpPr>
        <p:spPr bwMode="auto">
          <a:xfrm>
            <a:off x="1258888" y="2711450"/>
            <a:ext cx="626427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50000"/>
              </a:spcBef>
              <a:buClrTx/>
              <a:buSzTx/>
              <a:buNone/>
            </a:pPr>
            <a:r>
              <a:rPr lang="tr-TR" sz="2800" dirty="0">
                <a:solidFill>
                  <a:schemeClr val="bg2"/>
                </a:solidFill>
              </a:rPr>
              <a:t>YTÜ </a:t>
            </a:r>
            <a:r>
              <a:rPr lang="tr-TR" sz="2800" dirty="0" err="1">
                <a:solidFill>
                  <a:schemeClr val="bg2"/>
                </a:solidFill>
              </a:rPr>
              <a:t>Department</a:t>
            </a:r>
            <a:r>
              <a:rPr lang="tr-TR" sz="2800" dirty="0">
                <a:solidFill>
                  <a:schemeClr val="bg2"/>
                </a:solidFill>
              </a:rPr>
              <a:t> of </a:t>
            </a:r>
            <a:r>
              <a:rPr lang="tr-TR" sz="2800" dirty="0" err="1">
                <a:solidFill>
                  <a:schemeClr val="bg2"/>
                </a:solidFill>
              </a:rPr>
              <a:t>Bioengineering</a:t>
            </a:r>
            <a:endParaRPr lang="tr-TR" sz="2800" dirty="0">
              <a:solidFill>
                <a:schemeClr val="bg2"/>
              </a:solidFill>
            </a:endParaRPr>
          </a:p>
          <a:p>
            <a:pPr algn="ctr">
              <a:spcBef>
                <a:spcPct val="50000"/>
              </a:spcBef>
              <a:buClrTx/>
              <a:buSzTx/>
              <a:buFontTx/>
              <a:buNone/>
            </a:pPr>
            <a:endParaRPr lang="en-US" altLang="tr-TR" sz="2800" dirty="0">
              <a:solidFill>
                <a:schemeClr val="bg2"/>
              </a:solidFill>
              <a:latin typeface="Tahoma" panose="020B0604030504040204" pitchFamily="34" charset="0"/>
            </a:endParaRPr>
          </a:p>
        </p:txBody>
      </p:sp>
      <p:sp>
        <p:nvSpPr>
          <p:cNvPr id="4102" name="Text Box 1031">
            <a:extLst>
              <a:ext uri="{FF2B5EF4-FFF2-40B4-BE49-F238E27FC236}">
                <a16:creationId xmlns:a16="http://schemas.microsoft.com/office/drawing/2014/main" id="{AAB1AEA6-98A8-49A2-BE75-9BABB7867756}"/>
              </a:ext>
            </a:extLst>
          </p:cNvPr>
          <p:cNvSpPr txBox="1">
            <a:spLocks noChangeArrowheads="1"/>
          </p:cNvSpPr>
          <p:nvPr/>
        </p:nvSpPr>
        <p:spPr bwMode="auto">
          <a:xfrm>
            <a:off x="730250" y="5949950"/>
            <a:ext cx="8208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tr-TR" altLang="tr-TR" sz="2000" dirty="0">
                <a:solidFill>
                  <a:srgbClr val="333399"/>
                </a:solidFill>
                <a:latin typeface="Tahoma" panose="020B0604030504040204" pitchFamily="34" charset="0"/>
              </a:rPr>
              <a:t>23 April 2026</a:t>
            </a:r>
          </a:p>
        </p:txBody>
      </p:sp>
      <p:graphicFrame>
        <p:nvGraphicFramePr>
          <p:cNvPr id="109578" name="Object 1034">
            <a:extLst>
              <a:ext uri="{FF2B5EF4-FFF2-40B4-BE49-F238E27FC236}">
                <a16:creationId xmlns:a16="http://schemas.microsoft.com/office/drawing/2014/main" id="{9017D91D-2773-474E-B8F5-B1DD631283A0}"/>
              </a:ext>
            </a:extLst>
          </p:cNvPr>
          <p:cNvGraphicFramePr>
            <a:graphicFrameLocks noChangeAspect="1"/>
          </p:cNvGraphicFramePr>
          <p:nvPr>
            <p:extLst>
              <p:ext uri="{D42A27DB-BD31-4B8C-83A1-F6EECF244321}">
                <p14:modId xmlns:p14="http://schemas.microsoft.com/office/powerpoint/2010/main" val="3906825293"/>
              </p:ext>
            </p:extLst>
          </p:nvPr>
        </p:nvGraphicFramePr>
        <p:xfrm>
          <a:off x="3671627" y="703639"/>
          <a:ext cx="1800746" cy="1800746"/>
        </p:xfrm>
        <a:graphic>
          <a:graphicData uri="http://schemas.openxmlformats.org/presentationml/2006/ole">
            <mc:AlternateContent xmlns:mc="http://schemas.openxmlformats.org/markup-compatibility/2006">
              <mc:Choice xmlns:v="urn:schemas-microsoft-com:vml" Requires="v">
                <p:oleObj name="Bit Eşlem Resmi" r:id="rId3" imgW="2857899" imgH="2857899" progId="Paint.Picture">
                  <p:embed/>
                </p:oleObj>
              </mc:Choice>
              <mc:Fallback>
                <p:oleObj name="Bit Eşlem Resmi" r:id="rId3" imgW="2857899" imgH="2857899" progId="Paint.Picture">
                  <p:embed/>
                  <p:pic>
                    <p:nvPicPr>
                      <p:cNvPr id="109578" name="Object 1034">
                        <a:extLst>
                          <a:ext uri="{FF2B5EF4-FFF2-40B4-BE49-F238E27FC236}">
                            <a16:creationId xmlns:a16="http://schemas.microsoft.com/office/drawing/2014/main" id="{9017D91D-2773-474E-B8F5-B1DD63128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627" y="703639"/>
                        <a:ext cx="1800746" cy="1800746"/>
                      </a:xfrm>
                      <a:prstGeom prst="rect">
                        <a:avLst/>
                      </a:prstGeom>
                      <a:noFill/>
                      <a:ln w="19050">
                        <a:noFill/>
                        <a:miter lim="800000"/>
                        <a:headEnd/>
                        <a:tailEnd/>
                      </a:ln>
                      <a:effec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176B6A4C-8CA2-46A0-BCB1-2954C847DA62}"/>
              </a:ext>
            </a:extLst>
          </p:cNvPr>
          <p:cNvSpPr txBox="1">
            <a:spLocks noChangeArrowheads="1"/>
          </p:cNvSpPr>
          <p:nvPr/>
        </p:nvSpPr>
        <p:spPr bwMode="auto">
          <a:xfrm>
            <a:off x="457200" y="457200"/>
            <a:ext cx="8229600" cy="1099592"/>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endParaRPr lang="tr-TR" sz="4000" dirty="0">
              <a:effectLst>
                <a:outerShdw blurRad="38100" dist="38100" dir="2700000" algn="tl">
                  <a:srgbClr val="FFFFFF"/>
                </a:outerShdw>
              </a:effectLst>
              <a:latin typeface="+mj-lt"/>
              <a:ea typeface="+mj-ea"/>
              <a:cs typeface="+mj-cs"/>
            </a:endParaRPr>
          </a:p>
        </p:txBody>
      </p:sp>
      <p:sp>
        <p:nvSpPr>
          <p:cNvPr id="4" name="Dikdörtgen 3"/>
          <p:cNvSpPr/>
          <p:nvPr/>
        </p:nvSpPr>
        <p:spPr bwMode="auto">
          <a:xfrm>
            <a:off x="457200" y="1484784"/>
            <a:ext cx="8229600" cy="5157192"/>
          </a:xfrm>
          <a:prstGeom prst="rect">
            <a:avLst/>
          </a:prstGeom>
          <a:noFill/>
          <a:ln>
            <a:noFill/>
          </a:ln>
        </p:spPr>
        <p:txBody>
          <a:bodyPr vert="horz" wrap="square" lIns="91440" tIns="45720" rIns="91440" bIns="45720" numCol="1" anchor="t" anchorCtr="0" compatLnSpc="1">
            <a:prstTxWarp prst="textNoShape">
              <a:avLst/>
            </a:prstTxWarp>
            <a:normAutofit fontScale="77500" lnSpcReduction="20000"/>
          </a:bodyPr>
          <a:lstStyle/>
          <a:p>
            <a:pPr marL="342900" indent="-342900" algn="just">
              <a:lnSpc>
                <a:spcPct val="150000"/>
              </a:lnSpc>
              <a:spcBef>
                <a:spcPct val="20000"/>
              </a:spcBef>
              <a:buClr>
                <a:schemeClr val="bg2"/>
              </a:buClr>
              <a:buSzPct val="75000"/>
              <a:buFont typeface="Wingdings" panose="05000000000000000000" pitchFamily="2" charset="2"/>
              <a:buChar char="q"/>
            </a:pPr>
            <a:endParaRPr lang="tr-TR" altLang="tr-TR" sz="2000" dirty="0">
              <a:solidFill>
                <a:srgbClr val="FF0000"/>
              </a:solidFill>
              <a:latin typeface="+mn-lt"/>
            </a:endParaRPr>
          </a:p>
          <a:p>
            <a:pPr marL="342900" indent="-342900">
              <a:buFont typeface="Wingdings" panose="05000000000000000000" pitchFamily="2" charset="2"/>
              <a:buChar char="q"/>
            </a:pPr>
            <a:r>
              <a:rPr lang="tr-TR" sz="2000" dirty="0" err="1">
                <a:solidFill>
                  <a:srgbClr val="FF0000"/>
                </a:solidFill>
              </a:rPr>
              <a:t>Students</a:t>
            </a:r>
            <a:r>
              <a:rPr lang="tr-TR" sz="2000" dirty="0">
                <a:solidFill>
                  <a:srgbClr val="FF0000"/>
                </a:solidFill>
              </a:rPr>
              <a:t> </a:t>
            </a:r>
            <a:r>
              <a:rPr lang="tr-TR" sz="2000" dirty="0" err="1">
                <a:solidFill>
                  <a:srgbClr val="FF0000"/>
                </a:solidFill>
              </a:rPr>
              <a:t>who</a:t>
            </a:r>
            <a:r>
              <a:rPr lang="tr-TR" sz="2000" dirty="0">
                <a:solidFill>
                  <a:srgbClr val="FF0000"/>
                </a:solidFill>
              </a:rPr>
              <a:t> </a:t>
            </a:r>
            <a:r>
              <a:rPr lang="tr-TR" sz="2000" dirty="0" err="1">
                <a:solidFill>
                  <a:srgbClr val="FF0000"/>
                </a:solidFill>
              </a:rPr>
              <a:t>take</a:t>
            </a:r>
            <a:r>
              <a:rPr lang="tr-TR" sz="2000" dirty="0">
                <a:solidFill>
                  <a:srgbClr val="FF0000"/>
                </a:solidFill>
              </a:rPr>
              <a:t> </a:t>
            </a:r>
            <a:r>
              <a:rPr lang="tr-TR" sz="2000" dirty="0" err="1">
                <a:solidFill>
                  <a:srgbClr val="FF0000"/>
                </a:solidFill>
              </a:rPr>
              <a:t>leave</a:t>
            </a:r>
            <a:r>
              <a:rPr lang="tr-TR" sz="2000" dirty="0">
                <a:solidFill>
                  <a:srgbClr val="FF0000"/>
                </a:solidFill>
              </a:rPr>
              <a:t> </a:t>
            </a:r>
            <a:r>
              <a:rPr lang="tr-TR" sz="2000" dirty="0" err="1">
                <a:solidFill>
                  <a:srgbClr val="FF0000"/>
                </a:solidFill>
              </a:rPr>
              <a:t>or</a:t>
            </a:r>
            <a:r>
              <a:rPr lang="tr-TR" sz="2000" dirty="0">
                <a:solidFill>
                  <a:srgbClr val="FF0000"/>
                </a:solidFill>
              </a:rPr>
              <a:t> </a:t>
            </a:r>
            <a:r>
              <a:rPr lang="tr-TR" sz="2000" dirty="0" err="1">
                <a:solidFill>
                  <a:srgbClr val="FF0000"/>
                </a:solidFill>
              </a:rPr>
              <a:t>medical</a:t>
            </a:r>
            <a:r>
              <a:rPr lang="tr-TR" sz="2000" dirty="0">
                <a:solidFill>
                  <a:srgbClr val="FF0000"/>
                </a:solidFill>
              </a:rPr>
              <a:t> </a:t>
            </a:r>
            <a:r>
              <a:rPr lang="tr-TR" sz="2000" dirty="0" err="1">
                <a:solidFill>
                  <a:srgbClr val="FF0000"/>
                </a:solidFill>
              </a:rPr>
              <a:t>reports</a:t>
            </a:r>
            <a:r>
              <a:rPr lang="tr-TR" sz="2000" dirty="0">
                <a:solidFill>
                  <a:srgbClr val="FF0000"/>
                </a:solidFill>
              </a:rPr>
              <a:t> </a:t>
            </a:r>
            <a:r>
              <a:rPr lang="tr-TR" sz="2000" dirty="0" err="1">
                <a:solidFill>
                  <a:srgbClr val="FF0000"/>
                </a:solidFill>
              </a:rPr>
              <a:t>for</a:t>
            </a:r>
            <a:r>
              <a:rPr lang="tr-TR" sz="2000" dirty="0">
                <a:solidFill>
                  <a:srgbClr val="FF0000"/>
                </a:solidFill>
              </a:rPr>
              <a:t> </a:t>
            </a:r>
            <a:r>
              <a:rPr lang="tr-TR" sz="2000" dirty="0" err="1">
                <a:solidFill>
                  <a:srgbClr val="FF0000"/>
                </a:solidFill>
              </a:rPr>
              <a:t>any</a:t>
            </a:r>
            <a:r>
              <a:rPr lang="tr-TR" sz="2000" dirty="0">
                <a:solidFill>
                  <a:srgbClr val="FF0000"/>
                </a:solidFill>
              </a:rPr>
              <a:t> </a:t>
            </a:r>
            <a:r>
              <a:rPr lang="tr-TR" sz="2000" dirty="0" err="1">
                <a:solidFill>
                  <a:srgbClr val="FF0000"/>
                </a:solidFill>
              </a:rPr>
              <a:t>reason</a:t>
            </a:r>
            <a:r>
              <a:rPr lang="tr-TR" sz="2000" dirty="0">
                <a:solidFill>
                  <a:srgbClr val="FF0000"/>
                </a:solidFill>
              </a:rPr>
              <a:t> </a:t>
            </a:r>
            <a:r>
              <a:rPr lang="tr-TR" sz="2000" dirty="0" err="1">
                <a:solidFill>
                  <a:srgbClr val="FF0000"/>
                </a:solidFill>
              </a:rPr>
              <a:t>during</a:t>
            </a:r>
            <a:r>
              <a:rPr lang="tr-TR" sz="2000" dirty="0">
                <a:solidFill>
                  <a:srgbClr val="FF0000"/>
                </a:solidFill>
              </a:rPr>
              <a:t> </a:t>
            </a:r>
            <a:r>
              <a:rPr lang="tr-TR" sz="2000" dirty="0" err="1">
                <a:solidFill>
                  <a:srgbClr val="FF0000"/>
                </a:solidFill>
              </a:rPr>
              <a:t>the</a:t>
            </a:r>
            <a:r>
              <a:rPr lang="tr-TR" sz="2000" dirty="0">
                <a:solidFill>
                  <a:srgbClr val="FF0000"/>
                </a:solidFill>
              </a:rPr>
              <a:t> </a:t>
            </a:r>
            <a:r>
              <a:rPr lang="tr-TR" sz="2000" dirty="0" err="1">
                <a:solidFill>
                  <a:srgbClr val="FF0000"/>
                </a:solidFill>
              </a:rPr>
              <a:t>internship</a:t>
            </a:r>
            <a:r>
              <a:rPr lang="tr-TR" sz="2000" dirty="0">
                <a:solidFill>
                  <a:srgbClr val="FF0000"/>
                </a:solidFill>
              </a:rPr>
              <a:t> </a:t>
            </a:r>
            <a:r>
              <a:rPr lang="tr-TR" sz="2000" dirty="0" err="1">
                <a:solidFill>
                  <a:srgbClr val="FF0000"/>
                </a:solidFill>
              </a:rPr>
              <a:t>must</a:t>
            </a:r>
            <a:r>
              <a:rPr lang="tr-TR" sz="2000" dirty="0">
                <a:solidFill>
                  <a:srgbClr val="FF0000"/>
                </a:solidFill>
              </a:rPr>
              <a:t> </a:t>
            </a:r>
            <a:r>
              <a:rPr lang="tr-TR" sz="2000" dirty="0" err="1">
                <a:solidFill>
                  <a:srgbClr val="FF0000"/>
                </a:solidFill>
              </a:rPr>
              <a:t>immediately</a:t>
            </a:r>
            <a:r>
              <a:rPr lang="tr-TR" sz="2000" dirty="0">
                <a:solidFill>
                  <a:srgbClr val="FF0000"/>
                </a:solidFill>
              </a:rPr>
              <a:t> </a:t>
            </a:r>
            <a:r>
              <a:rPr lang="tr-TR" sz="2000" dirty="0" err="1">
                <a:solidFill>
                  <a:srgbClr val="FF0000"/>
                </a:solidFill>
              </a:rPr>
              <a:t>report</a:t>
            </a:r>
            <a:r>
              <a:rPr lang="tr-TR" sz="2000" dirty="0">
                <a:solidFill>
                  <a:srgbClr val="FF0000"/>
                </a:solidFill>
              </a:rPr>
              <a:t> </a:t>
            </a:r>
            <a:r>
              <a:rPr lang="tr-TR" sz="2000" dirty="0" err="1">
                <a:solidFill>
                  <a:srgbClr val="FF0000"/>
                </a:solidFill>
              </a:rPr>
              <a:t>this</a:t>
            </a:r>
            <a:r>
              <a:rPr lang="tr-TR" sz="2000" dirty="0">
                <a:solidFill>
                  <a:srgbClr val="FF0000"/>
                </a:solidFill>
              </a:rPr>
              <a:t> </a:t>
            </a:r>
            <a:r>
              <a:rPr lang="tr-TR" sz="2000" dirty="0" err="1">
                <a:solidFill>
                  <a:srgbClr val="FF0000"/>
                </a:solidFill>
              </a:rPr>
              <a:t>situation</a:t>
            </a:r>
            <a:r>
              <a:rPr lang="tr-TR" sz="2000" dirty="0">
                <a:solidFill>
                  <a:srgbClr val="FF0000"/>
                </a:solidFill>
              </a:rPr>
              <a:t> </a:t>
            </a:r>
            <a:r>
              <a:rPr lang="tr-TR" sz="2000" dirty="0" err="1">
                <a:solidFill>
                  <a:srgbClr val="FF0000"/>
                </a:solidFill>
              </a:rPr>
              <a:t>to</a:t>
            </a:r>
            <a:r>
              <a:rPr lang="tr-TR" sz="2000" dirty="0">
                <a:solidFill>
                  <a:srgbClr val="FF0000"/>
                </a:solidFill>
              </a:rPr>
              <a:t> </a:t>
            </a:r>
            <a:r>
              <a:rPr lang="tr-TR" sz="2000" dirty="0" err="1">
                <a:solidFill>
                  <a:srgbClr val="FF0000"/>
                </a:solidFill>
              </a:rPr>
              <a:t>the</a:t>
            </a:r>
            <a:r>
              <a:rPr lang="tr-TR" sz="2000" dirty="0">
                <a:solidFill>
                  <a:srgbClr val="FF0000"/>
                </a:solidFill>
              </a:rPr>
              <a:t> </a:t>
            </a:r>
            <a:r>
              <a:rPr lang="tr-TR" sz="2000" dirty="0" err="1">
                <a:solidFill>
                  <a:srgbClr val="FF0000"/>
                </a:solidFill>
              </a:rPr>
              <a:t>school</a:t>
            </a:r>
            <a:r>
              <a:rPr lang="tr-TR" sz="2000" dirty="0">
                <a:solidFill>
                  <a:srgbClr val="FF0000"/>
                </a:solidFill>
              </a:rPr>
              <a:t> </a:t>
            </a:r>
            <a:r>
              <a:rPr lang="tr-TR" sz="2000" dirty="0" err="1">
                <a:solidFill>
                  <a:srgbClr val="FF0000"/>
                </a:solidFill>
              </a:rPr>
              <a:t>internship</a:t>
            </a:r>
            <a:r>
              <a:rPr lang="tr-TR" sz="2000" dirty="0">
                <a:solidFill>
                  <a:srgbClr val="FF0000"/>
                </a:solidFill>
              </a:rPr>
              <a:t> </a:t>
            </a:r>
            <a:r>
              <a:rPr lang="tr-TR" sz="2000" dirty="0" err="1">
                <a:solidFill>
                  <a:srgbClr val="FF0000"/>
                </a:solidFill>
              </a:rPr>
              <a:t>commission</a:t>
            </a:r>
            <a:r>
              <a:rPr lang="tr-TR" sz="2000" dirty="0">
                <a:solidFill>
                  <a:srgbClr val="FF0000"/>
                </a:solidFill>
              </a:rPr>
              <a:t>. </a:t>
            </a:r>
            <a:r>
              <a:rPr lang="tr-TR" sz="2000" dirty="0" err="1">
                <a:solidFill>
                  <a:srgbClr val="FF0000"/>
                </a:solidFill>
              </a:rPr>
              <a:t>If</a:t>
            </a:r>
            <a:r>
              <a:rPr lang="tr-TR" sz="2000" dirty="0">
                <a:solidFill>
                  <a:srgbClr val="FF0000"/>
                </a:solidFill>
              </a:rPr>
              <a:t> </a:t>
            </a:r>
            <a:r>
              <a:rPr lang="tr-TR" sz="2000" dirty="0" err="1">
                <a:solidFill>
                  <a:srgbClr val="FF0000"/>
                </a:solidFill>
              </a:rPr>
              <a:t>the</a:t>
            </a:r>
            <a:r>
              <a:rPr lang="tr-TR" sz="2000" dirty="0">
                <a:solidFill>
                  <a:srgbClr val="FF0000"/>
                </a:solidFill>
              </a:rPr>
              <a:t> </a:t>
            </a:r>
            <a:r>
              <a:rPr lang="tr-TR" sz="2000" dirty="0" err="1">
                <a:solidFill>
                  <a:srgbClr val="FF0000"/>
                </a:solidFill>
              </a:rPr>
              <a:t>notification</a:t>
            </a:r>
            <a:r>
              <a:rPr lang="tr-TR" sz="2000" dirty="0">
                <a:solidFill>
                  <a:srgbClr val="FF0000"/>
                </a:solidFill>
              </a:rPr>
              <a:t> is </a:t>
            </a:r>
            <a:r>
              <a:rPr lang="tr-TR" sz="2000" dirty="0" err="1">
                <a:solidFill>
                  <a:srgbClr val="FF0000"/>
                </a:solidFill>
              </a:rPr>
              <a:t>delayed</a:t>
            </a:r>
            <a:r>
              <a:rPr lang="tr-TR" sz="2000" dirty="0">
                <a:solidFill>
                  <a:srgbClr val="FF0000"/>
                </a:solidFill>
              </a:rPr>
              <a:t>, </a:t>
            </a:r>
            <a:r>
              <a:rPr lang="tr-TR" sz="2000" dirty="0" err="1">
                <a:solidFill>
                  <a:srgbClr val="FF0000"/>
                </a:solidFill>
              </a:rPr>
              <a:t>heavy</a:t>
            </a:r>
            <a:r>
              <a:rPr lang="tr-TR" sz="2000" dirty="0">
                <a:solidFill>
                  <a:srgbClr val="FF0000"/>
                </a:solidFill>
              </a:rPr>
              <a:t> </a:t>
            </a:r>
            <a:r>
              <a:rPr lang="tr-TR" sz="2000" dirty="0" err="1">
                <a:solidFill>
                  <a:srgbClr val="FF0000"/>
                </a:solidFill>
              </a:rPr>
              <a:t>fines</a:t>
            </a:r>
            <a:r>
              <a:rPr lang="tr-TR" sz="2000" dirty="0">
                <a:solidFill>
                  <a:srgbClr val="FF0000"/>
                </a:solidFill>
              </a:rPr>
              <a:t> </a:t>
            </a:r>
            <a:r>
              <a:rPr lang="tr-TR" sz="2000" dirty="0" err="1">
                <a:solidFill>
                  <a:srgbClr val="FF0000"/>
                </a:solidFill>
              </a:rPr>
              <a:t>are</a:t>
            </a:r>
            <a:r>
              <a:rPr lang="tr-TR" sz="2000" dirty="0">
                <a:solidFill>
                  <a:srgbClr val="FF0000"/>
                </a:solidFill>
              </a:rPr>
              <a:t> </a:t>
            </a:r>
            <a:r>
              <a:rPr lang="tr-TR" sz="2000" dirty="0" err="1">
                <a:solidFill>
                  <a:srgbClr val="FF0000"/>
                </a:solidFill>
              </a:rPr>
              <a:t>imposed</a:t>
            </a:r>
            <a:r>
              <a:rPr lang="tr-TR" sz="2000" dirty="0">
                <a:solidFill>
                  <a:srgbClr val="FF0000"/>
                </a:solidFill>
              </a:rPr>
              <a:t> on </a:t>
            </a:r>
            <a:r>
              <a:rPr lang="tr-TR" sz="2000" dirty="0" err="1">
                <a:solidFill>
                  <a:srgbClr val="FF0000"/>
                </a:solidFill>
              </a:rPr>
              <a:t>the</a:t>
            </a:r>
            <a:r>
              <a:rPr lang="tr-TR" sz="2000" dirty="0">
                <a:solidFill>
                  <a:srgbClr val="FF0000"/>
                </a:solidFill>
              </a:rPr>
              <a:t> </a:t>
            </a:r>
            <a:r>
              <a:rPr lang="tr-TR" sz="2000" dirty="0" err="1">
                <a:solidFill>
                  <a:srgbClr val="FF0000"/>
                </a:solidFill>
              </a:rPr>
              <a:t>school</a:t>
            </a:r>
            <a:r>
              <a:rPr lang="tr-TR" sz="2000" dirty="0">
                <a:solidFill>
                  <a:srgbClr val="FF0000"/>
                </a:solidFill>
              </a:rPr>
              <a:t> </a:t>
            </a:r>
            <a:r>
              <a:rPr lang="tr-TR" sz="2000" dirty="0" err="1">
                <a:solidFill>
                  <a:srgbClr val="FF0000"/>
                </a:solidFill>
              </a:rPr>
              <a:t>by</a:t>
            </a:r>
            <a:r>
              <a:rPr lang="tr-TR" sz="2000" dirty="0">
                <a:solidFill>
                  <a:srgbClr val="FF0000"/>
                </a:solidFill>
              </a:rPr>
              <a:t> SSI (SGK). </a:t>
            </a:r>
            <a:r>
              <a:rPr lang="tr-TR" sz="2000" dirty="0" err="1">
                <a:solidFill>
                  <a:srgbClr val="FF0000"/>
                </a:solidFill>
              </a:rPr>
              <a:t>The</a:t>
            </a:r>
            <a:r>
              <a:rPr lang="tr-TR" sz="2000" dirty="0">
                <a:solidFill>
                  <a:srgbClr val="FF0000"/>
                </a:solidFill>
              </a:rPr>
              <a:t> </a:t>
            </a:r>
            <a:r>
              <a:rPr lang="tr-TR" sz="2000" dirty="0" err="1">
                <a:solidFill>
                  <a:srgbClr val="FF0000"/>
                </a:solidFill>
              </a:rPr>
              <a:t>internship</a:t>
            </a:r>
            <a:r>
              <a:rPr lang="tr-TR" sz="2000" dirty="0">
                <a:solidFill>
                  <a:srgbClr val="FF0000"/>
                </a:solidFill>
              </a:rPr>
              <a:t> of </a:t>
            </a:r>
            <a:r>
              <a:rPr lang="tr-TR" sz="2000" dirty="0" err="1">
                <a:solidFill>
                  <a:srgbClr val="FF0000"/>
                </a:solidFill>
              </a:rPr>
              <a:t>students</a:t>
            </a:r>
            <a:r>
              <a:rPr lang="tr-TR" sz="2000" dirty="0">
                <a:solidFill>
                  <a:srgbClr val="FF0000"/>
                </a:solidFill>
              </a:rPr>
              <a:t> in </a:t>
            </a:r>
            <a:r>
              <a:rPr lang="tr-TR" sz="2000" dirty="0" err="1">
                <a:solidFill>
                  <a:srgbClr val="FF0000"/>
                </a:solidFill>
              </a:rPr>
              <a:t>this</a:t>
            </a:r>
            <a:r>
              <a:rPr lang="tr-TR" sz="2000" dirty="0">
                <a:solidFill>
                  <a:srgbClr val="FF0000"/>
                </a:solidFill>
              </a:rPr>
              <a:t> </a:t>
            </a:r>
            <a:r>
              <a:rPr lang="tr-TR" sz="2000" dirty="0" err="1">
                <a:solidFill>
                  <a:srgbClr val="FF0000"/>
                </a:solidFill>
              </a:rPr>
              <a:t>situation</a:t>
            </a:r>
            <a:r>
              <a:rPr lang="tr-TR" sz="2000" dirty="0">
                <a:solidFill>
                  <a:srgbClr val="FF0000"/>
                </a:solidFill>
              </a:rPr>
              <a:t> </a:t>
            </a:r>
            <a:r>
              <a:rPr lang="tr-TR" sz="2000" dirty="0" err="1">
                <a:solidFill>
                  <a:srgbClr val="FF0000"/>
                </a:solidFill>
              </a:rPr>
              <a:t>must</a:t>
            </a:r>
            <a:r>
              <a:rPr lang="tr-TR" sz="2000" dirty="0">
                <a:solidFill>
                  <a:srgbClr val="FF0000"/>
                </a:solidFill>
              </a:rPr>
              <a:t> be </a:t>
            </a:r>
            <a:r>
              <a:rPr lang="tr-TR" sz="2000" dirty="0" err="1">
                <a:solidFill>
                  <a:srgbClr val="FF0000"/>
                </a:solidFill>
              </a:rPr>
              <a:t>extended</a:t>
            </a:r>
            <a:r>
              <a:rPr lang="tr-TR" sz="2000" dirty="0">
                <a:solidFill>
                  <a:srgbClr val="FF0000"/>
                </a:solidFill>
              </a:rPr>
              <a:t> </a:t>
            </a:r>
            <a:r>
              <a:rPr lang="tr-TR" sz="2000" dirty="0" err="1">
                <a:solidFill>
                  <a:srgbClr val="FF0000"/>
                </a:solidFill>
              </a:rPr>
              <a:t>by</a:t>
            </a:r>
            <a:r>
              <a:rPr lang="tr-TR" sz="2000" dirty="0">
                <a:solidFill>
                  <a:srgbClr val="FF0000"/>
                </a:solidFill>
              </a:rPr>
              <a:t> </a:t>
            </a:r>
            <a:r>
              <a:rPr lang="tr-TR" sz="2000" dirty="0" err="1">
                <a:solidFill>
                  <a:srgbClr val="FF0000"/>
                </a:solidFill>
              </a:rPr>
              <a:t>the</a:t>
            </a:r>
            <a:r>
              <a:rPr lang="tr-TR" sz="2000" dirty="0">
                <a:solidFill>
                  <a:srgbClr val="FF0000"/>
                </a:solidFill>
              </a:rPr>
              <a:t> </a:t>
            </a:r>
            <a:r>
              <a:rPr lang="tr-TR" sz="2000" dirty="0" err="1">
                <a:solidFill>
                  <a:srgbClr val="FF0000"/>
                </a:solidFill>
              </a:rPr>
              <a:t>number</a:t>
            </a:r>
            <a:r>
              <a:rPr lang="tr-TR" sz="2000" dirty="0">
                <a:solidFill>
                  <a:srgbClr val="FF0000"/>
                </a:solidFill>
              </a:rPr>
              <a:t> of </a:t>
            </a:r>
            <a:r>
              <a:rPr lang="tr-TR" sz="2000" dirty="0" err="1">
                <a:solidFill>
                  <a:srgbClr val="FF0000"/>
                </a:solidFill>
              </a:rPr>
              <a:t>days</a:t>
            </a:r>
            <a:r>
              <a:rPr lang="tr-TR" sz="2000" dirty="0">
                <a:solidFill>
                  <a:srgbClr val="FF0000"/>
                </a:solidFill>
              </a:rPr>
              <a:t> they </a:t>
            </a:r>
            <a:r>
              <a:rPr lang="tr-TR" sz="2000" dirty="0" err="1">
                <a:solidFill>
                  <a:srgbClr val="FF0000"/>
                </a:solidFill>
              </a:rPr>
              <a:t>were</a:t>
            </a:r>
            <a:r>
              <a:rPr lang="tr-TR" sz="2000" dirty="0">
                <a:solidFill>
                  <a:srgbClr val="FF0000"/>
                </a:solidFill>
              </a:rPr>
              <a:t> on </a:t>
            </a:r>
            <a:r>
              <a:rPr lang="tr-TR" sz="2000" dirty="0" err="1">
                <a:solidFill>
                  <a:srgbClr val="FF0000"/>
                </a:solidFill>
              </a:rPr>
              <a:t>report</a:t>
            </a:r>
            <a:r>
              <a:rPr lang="tr-TR" sz="2000" dirty="0">
                <a:solidFill>
                  <a:srgbClr val="FF0000"/>
                </a:solidFill>
              </a:rPr>
              <a:t>. </a:t>
            </a:r>
          </a:p>
          <a:p>
            <a:pPr marL="342900" indent="-342900">
              <a:buFont typeface="Wingdings" panose="05000000000000000000" pitchFamily="2" charset="2"/>
              <a:buChar char="q"/>
            </a:pPr>
            <a:endParaRPr lang="tr-TR" sz="2000" dirty="0"/>
          </a:p>
          <a:p>
            <a:pPr marL="342900" indent="-342900">
              <a:buFont typeface="Wingdings" panose="05000000000000000000" pitchFamily="2" charset="2"/>
              <a:buChar char="q"/>
            </a:pPr>
            <a:r>
              <a:rPr lang="tr-TR" sz="2000" dirty="0" err="1"/>
              <a:t>If</a:t>
            </a:r>
            <a:r>
              <a:rPr lang="tr-TR" sz="2000" dirty="0"/>
              <a:t> </a:t>
            </a:r>
            <a:r>
              <a:rPr lang="tr-TR" sz="2000" dirty="0" err="1"/>
              <a:t>the</a:t>
            </a:r>
            <a:r>
              <a:rPr lang="tr-TR" sz="2000" dirty="0"/>
              <a:t> </a:t>
            </a:r>
            <a:r>
              <a:rPr lang="tr-TR" sz="2000" dirty="0" err="1"/>
              <a:t>internship</a:t>
            </a:r>
            <a:r>
              <a:rPr lang="tr-TR" sz="2000" dirty="0"/>
              <a:t> is done </a:t>
            </a:r>
            <a:r>
              <a:rPr lang="tr-TR" sz="2000" dirty="0" err="1"/>
              <a:t>abroad</a:t>
            </a:r>
            <a:r>
              <a:rPr lang="tr-TR" sz="2000" dirty="0"/>
              <a:t>, </a:t>
            </a:r>
            <a:r>
              <a:rPr lang="tr-TR" sz="2000" dirty="0" err="1"/>
              <a:t>there</a:t>
            </a:r>
            <a:r>
              <a:rPr lang="tr-TR" sz="2000" dirty="0"/>
              <a:t> </a:t>
            </a:r>
            <a:r>
              <a:rPr lang="tr-TR" sz="2000" dirty="0" err="1"/>
              <a:t>must</a:t>
            </a:r>
            <a:r>
              <a:rPr lang="tr-TR" sz="2000" dirty="0"/>
              <a:t> be a </a:t>
            </a:r>
            <a:r>
              <a:rPr lang="tr-TR" sz="2000" dirty="0" err="1"/>
              <a:t>social</a:t>
            </a:r>
            <a:r>
              <a:rPr lang="tr-TR" sz="2000" dirty="0"/>
              <a:t> </a:t>
            </a:r>
            <a:r>
              <a:rPr lang="tr-TR" sz="2000" dirty="0" err="1"/>
              <a:t>security</a:t>
            </a:r>
            <a:r>
              <a:rPr lang="tr-TR" sz="2000" dirty="0"/>
              <a:t> </a:t>
            </a:r>
            <a:r>
              <a:rPr lang="tr-TR" sz="2000" dirty="0" err="1"/>
              <a:t>agreement</a:t>
            </a:r>
            <a:r>
              <a:rPr lang="tr-TR" sz="2000" dirty="0"/>
              <a:t> </a:t>
            </a:r>
            <a:r>
              <a:rPr lang="tr-TR" sz="2000" dirty="0" err="1"/>
              <a:t>between</a:t>
            </a:r>
            <a:r>
              <a:rPr lang="tr-TR" sz="2000" dirty="0"/>
              <a:t> </a:t>
            </a:r>
            <a:r>
              <a:rPr lang="tr-TR" sz="2000" dirty="0" err="1"/>
              <a:t>the</a:t>
            </a:r>
            <a:r>
              <a:rPr lang="tr-TR" sz="2000" dirty="0"/>
              <a:t> </a:t>
            </a:r>
            <a:r>
              <a:rPr lang="tr-TR" sz="2000" dirty="0" err="1"/>
              <a:t>country</a:t>
            </a:r>
            <a:r>
              <a:rPr lang="tr-TR" sz="2000" dirty="0"/>
              <a:t> in </a:t>
            </a:r>
            <a:r>
              <a:rPr lang="tr-TR" sz="2000" dirty="0" err="1"/>
              <a:t>question</a:t>
            </a:r>
            <a:r>
              <a:rPr lang="tr-TR" sz="2000" dirty="0"/>
              <a:t> </a:t>
            </a:r>
            <a:r>
              <a:rPr lang="tr-TR" sz="2000" dirty="0" err="1"/>
              <a:t>and</a:t>
            </a:r>
            <a:r>
              <a:rPr lang="tr-TR" sz="2000" dirty="0"/>
              <a:t> SSI. </a:t>
            </a:r>
            <a:r>
              <a:rPr lang="tr-TR" sz="2000" dirty="0" err="1"/>
              <a:t>These</a:t>
            </a:r>
            <a:r>
              <a:rPr lang="tr-TR" sz="2000" dirty="0"/>
              <a:t> </a:t>
            </a:r>
            <a:r>
              <a:rPr lang="tr-TR" sz="2000" dirty="0" err="1"/>
              <a:t>countries</a:t>
            </a:r>
            <a:r>
              <a:rPr lang="tr-TR" sz="2000" dirty="0"/>
              <a:t> can be </a:t>
            </a:r>
            <a:r>
              <a:rPr lang="tr-TR" sz="2000" dirty="0" err="1"/>
              <a:t>found</a:t>
            </a:r>
            <a:r>
              <a:rPr lang="tr-TR" sz="2000" dirty="0"/>
              <a:t> on </a:t>
            </a:r>
            <a:r>
              <a:rPr lang="tr-TR" sz="2000" dirty="0" err="1"/>
              <a:t>the</a:t>
            </a:r>
            <a:r>
              <a:rPr lang="tr-TR" sz="2000" dirty="0"/>
              <a:t> SSI </a:t>
            </a:r>
            <a:r>
              <a:rPr lang="tr-TR" sz="2000" dirty="0" err="1"/>
              <a:t>website</a:t>
            </a:r>
            <a:r>
              <a:rPr lang="tr-TR" sz="2000" dirty="0"/>
              <a:t>. </a:t>
            </a:r>
            <a:r>
              <a:rPr lang="tr-TR" sz="2000" dirty="0" err="1"/>
              <a:t>If</a:t>
            </a:r>
            <a:r>
              <a:rPr lang="tr-TR" sz="2000" dirty="0"/>
              <a:t> </a:t>
            </a:r>
            <a:r>
              <a:rPr lang="tr-TR" sz="2000" dirty="0" err="1"/>
              <a:t>there</a:t>
            </a:r>
            <a:r>
              <a:rPr lang="tr-TR" sz="2000" dirty="0"/>
              <a:t> is </a:t>
            </a:r>
            <a:r>
              <a:rPr lang="tr-TR" sz="2000" dirty="0" err="1"/>
              <a:t>no</a:t>
            </a:r>
            <a:r>
              <a:rPr lang="tr-TR" sz="2000" dirty="0"/>
              <a:t> </a:t>
            </a:r>
            <a:r>
              <a:rPr lang="tr-TR" sz="2000" dirty="0" err="1"/>
              <a:t>agreement</a:t>
            </a:r>
            <a:r>
              <a:rPr lang="tr-TR" sz="2000" dirty="0"/>
              <a:t>, </a:t>
            </a:r>
            <a:r>
              <a:rPr lang="tr-TR" sz="2000" dirty="0" err="1"/>
              <a:t>the</a:t>
            </a:r>
            <a:r>
              <a:rPr lang="tr-TR" sz="2000" dirty="0"/>
              <a:t> </a:t>
            </a:r>
            <a:r>
              <a:rPr lang="tr-TR" sz="2000" dirty="0" err="1"/>
              <a:t>internship</a:t>
            </a:r>
            <a:r>
              <a:rPr lang="tr-TR" sz="2000" dirty="0"/>
              <a:t> is </a:t>
            </a:r>
            <a:r>
              <a:rPr lang="tr-TR" sz="2000" dirty="0" err="1"/>
              <a:t>accepted</a:t>
            </a:r>
            <a:r>
              <a:rPr lang="tr-TR" sz="2000" dirty="0"/>
              <a:t>, but </a:t>
            </a:r>
            <a:r>
              <a:rPr lang="tr-TR" sz="2000" dirty="0" err="1"/>
              <a:t>the</a:t>
            </a:r>
            <a:r>
              <a:rPr lang="tr-TR" sz="2000" dirty="0"/>
              <a:t> </a:t>
            </a:r>
            <a:r>
              <a:rPr lang="tr-TR" sz="2000" dirty="0" err="1"/>
              <a:t>student</a:t>
            </a:r>
            <a:r>
              <a:rPr lang="tr-TR" sz="2000" dirty="0"/>
              <a:t> </a:t>
            </a:r>
            <a:r>
              <a:rPr lang="tr-TR" sz="2000" dirty="0" err="1"/>
              <a:t>cannot</a:t>
            </a:r>
            <a:r>
              <a:rPr lang="tr-TR" sz="2000" dirty="0"/>
              <a:t> </a:t>
            </a:r>
            <a:r>
              <a:rPr lang="tr-TR" sz="2000" dirty="0" err="1"/>
              <a:t>receive</a:t>
            </a:r>
            <a:r>
              <a:rPr lang="tr-TR" sz="2000" dirty="0"/>
              <a:t> a </a:t>
            </a:r>
            <a:r>
              <a:rPr lang="tr-TR" sz="2000" dirty="0" err="1"/>
              <a:t>salary</a:t>
            </a:r>
            <a:r>
              <a:rPr lang="tr-TR" sz="2000" dirty="0"/>
              <a:t> </a:t>
            </a:r>
            <a:r>
              <a:rPr lang="tr-TR" sz="2000" dirty="0" err="1"/>
              <a:t>or</a:t>
            </a:r>
            <a:r>
              <a:rPr lang="tr-TR" sz="2000" dirty="0"/>
              <a:t> </a:t>
            </a:r>
            <a:r>
              <a:rPr lang="tr-TR" sz="2000" dirty="0" err="1"/>
              <a:t>benefit</a:t>
            </a:r>
            <a:r>
              <a:rPr lang="tr-TR" sz="2000" dirty="0"/>
              <a:t> </a:t>
            </a:r>
            <a:r>
              <a:rPr lang="tr-TR" sz="2000" dirty="0" err="1"/>
              <a:t>from</a:t>
            </a:r>
            <a:r>
              <a:rPr lang="tr-TR" sz="2000" dirty="0"/>
              <a:t> SSI. </a:t>
            </a:r>
          </a:p>
          <a:p>
            <a:pPr marL="342900" indent="-342900">
              <a:buFont typeface="Wingdings" panose="05000000000000000000" pitchFamily="2" charset="2"/>
              <a:buChar char="q"/>
            </a:pPr>
            <a:endParaRPr lang="tr-TR" sz="2000" dirty="0"/>
          </a:p>
          <a:p>
            <a:pPr marL="342900" indent="-342900">
              <a:buFont typeface="Wingdings" panose="05000000000000000000" pitchFamily="2" charset="2"/>
              <a:buChar char="q"/>
            </a:pPr>
            <a:r>
              <a:rPr lang="tr-TR" sz="2000" dirty="0" err="1"/>
              <a:t>Students</a:t>
            </a:r>
            <a:r>
              <a:rPr lang="tr-TR" sz="2000" dirty="0"/>
              <a:t> </a:t>
            </a:r>
            <a:r>
              <a:rPr lang="tr-TR" sz="2000" dirty="0" err="1"/>
              <a:t>may</a:t>
            </a:r>
            <a:r>
              <a:rPr lang="tr-TR" sz="2000" dirty="0"/>
              <a:t> do </a:t>
            </a:r>
            <a:r>
              <a:rPr lang="tr-TR" sz="2000" dirty="0" err="1"/>
              <a:t>internships</a:t>
            </a:r>
            <a:r>
              <a:rPr lang="tr-TR" sz="2000" dirty="0"/>
              <a:t> </a:t>
            </a:r>
            <a:r>
              <a:rPr lang="tr-TR" sz="2000" dirty="0" err="1"/>
              <a:t>abroad</a:t>
            </a:r>
            <a:r>
              <a:rPr lang="tr-TR" sz="2000" dirty="0"/>
              <a:t> in </a:t>
            </a:r>
            <a:r>
              <a:rPr lang="tr-TR" sz="2000" dirty="0" err="1"/>
              <a:t>workplaces</a:t>
            </a:r>
            <a:r>
              <a:rPr lang="tr-TR" sz="2000" dirty="0"/>
              <a:t> </a:t>
            </a:r>
            <a:r>
              <a:rPr lang="tr-TR" sz="2000" dirty="0" err="1"/>
              <a:t>related</a:t>
            </a:r>
            <a:r>
              <a:rPr lang="tr-TR" sz="2000" dirty="0"/>
              <a:t> </a:t>
            </a:r>
            <a:r>
              <a:rPr lang="tr-TR" sz="2000" dirty="0" err="1"/>
              <a:t>to</a:t>
            </a:r>
            <a:r>
              <a:rPr lang="tr-TR" sz="2000" dirty="0"/>
              <a:t> </a:t>
            </a:r>
            <a:r>
              <a:rPr lang="tr-TR" sz="2000" dirty="0" err="1"/>
              <a:t>their</a:t>
            </a:r>
            <a:r>
              <a:rPr lang="tr-TR" sz="2000" dirty="0"/>
              <a:t> </a:t>
            </a:r>
            <a:r>
              <a:rPr lang="tr-TR" sz="2000" dirty="0" err="1"/>
              <a:t>departments</a:t>
            </a:r>
            <a:r>
              <a:rPr lang="tr-TR" sz="2000" dirty="0"/>
              <a:t>, </a:t>
            </a:r>
            <a:r>
              <a:rPr lang="tr-TR" sz="2000" dirty="0" err="1"/>
              <a:t>either</a:t>
            </a:r>
            <a:r>
              <a:rPr lang="tr-TR" sz="2000" dirty="0"/>
              <a:t> </a:t>
            </a:r>
            <a:r>
              <a:rPr lang="tr-TR" sz="2000" dirty="0" err="1"/>
              <a:t>through</a:t>
            </a:r>
            <a:r>
              <a:rPr lang="tr-TR" sz="2000" dirty="0"/>
              <a:t> </a:t>
            </a:r>
            <a:r>
              <a:rPr lang="tr-TR" sz="2000" dirty="0" err="1">
                <a:highlight>
                  <a:srgbClr val="FFFF00"/>
                </a:highlight>
              </a:rPr>
              <a:t>the</a:t>
            </a:r>
            <a:r>
              <a:rPr lang="tr-TR" sz="2000" dirty="0">
                <a:highlight>
                  <a:srgbClr val="FFFF00"/>
                </a:highlight>
              </a:rPr>
              <a:t> ERASMUS Program </a:t>
            </a:r>
            <a:r>
              <a:rPr lang="tr-TR" sz="2000" dirty="0" err="1">
                <a:highlight>
                  <a:srgbClr val="FFFF00"/>
                </a:highlight>
              </a:rPr>
              <a:t>or</a:t>
            </a:r>
            <a:r>
              <a:rPr lang="tr-TR" sz="2000" dirty="0">
                <a:highlight>
                  <a:srgbClr val="FFFF00"/>
                </a:highlight>
              </a:rPr>
              <a:t> </a:t>
            </a:r>
            <a:r>
              <a:rPr lang="tr-TR" sz="2000" dirty="0" err="1">
                <a:highlight>
                  <a:srgbClr val="FFFF00"/>
                </a:highlight>
              </a:rPr>
              <a:t>by</a:t>
            </a:r>
            <a:r>
              <a:rPr lang="tr-TR" sz="2000" dirty="0">
                <a:highlight>
                  <a:srgbClr val="FFFF00"/>
                </a:highlight>
              </a:rPr>
              <a:t> </a:t>
            </a:r>
            <a:r>
              <a:rPr lang="tr-TR" sz="2000" dirty="0" err="1">
                <a:highlight>
                  <a:srgbClr val="FFFF00"/>
                </a:highlight>
              </a:rPr>
              <a:t>their</a:t>
            </a:r>
            <a:r>
              <a:rPr lang="tr-TR" sz="2000" dirty="0">
                <a:highlight>
                  <a:srgbClr val="FFFF00"/>
                </a:highlight>
              </a:rPr>
              <a:t> </a:t>
            </a:r>
            <a:r>
              <a:rPr lang="tr-TR" sz="2000" dirty="0" err="1">
                <a:highlight>
                  <a:srgbClr val="FFFF00"/>
                </a:highlight>
              </a:rPr>
              <a:t>own</a:t>
            </a:r>
            <a:r>
              <a:rPr lang="tr-TR" sz="2000" dirty="0">
                <a:highlight>
                  <a:srgbClr val="FFFF00"/>
                </a:highlight>
              </a:rPr>
              <a:t> </a:t>
            </a:r>
            <a:r>
              <a:rPr lang="tr-TR" sz="2000" dirty="0" err="1">
                <a:highlight>
                  <a:srgbClr val="FFFF00"/>
                </a:highlight>
              </a:rPr>
              <a:t>means</a:t>
            </a:r>
            <a:r>
              <a:rPr lang="tr-TR" sz="2000" dirty="0">
                <a:highlight>
                  <a:srgbClr val="FFFF00"/>
                </a:highlight>
              </a:rPr>
              <a:t> </a:t>
            </a:r>
            <a:r>
              <a:rPr lang="tr-TR" sz="2000" dirty="0" err="1">
                <a:highlight>
                  <a:srgbClr val="FFFF00"/>
                </a:highlight>
              </a:rPr>
              <a:t>during</a:t>
            </a:r>
            <a:r>
              <a:rPr lang="tr-TR" sz="2000" dirty="0">
                <a:highlight>
                  <a:srgbClr val="FFFF00"/>
                </a:highlight>
              </a:rPr>
              <a:t> </a:t>
            </a:r>
            <a:r>
              <a:rPr lang="tr-TR" sz="2000" dirty="0" err="1">
                <a:highlight>
                  <a:srgbClr val="FFFF00"/>
                </a:highlight>
              </a:rPr>
              <a:t>the</a:t>
            </a:r>
            <a:r>
              <a:rPr lang="tr-TR" sz="2000" dirty="0">
                <a:highlight>
                  <a:srgbClr val="FFFF00"/>
                </a:highlight>
              </a:rPr>
              <a:t> </a:t>
            </a:r>
            <a:r>
              <a:rPr lang="tr-TR" sz="2000" dirty="0" err="1">
                <a:highlight>
                  <a:srgbClr val="FFFF00"/>
                </a:highlight>
              </a:rPr>
              <a:t>semester</a:t>
            </a:r>
            <a:r>
              <a:rPr lang="tr-TR" sz="2000" dirty="0">
                <a:highlight>
                  <a:srgbClr val="FFFF00"/>
                </a:highlight>
              </a:rPr>
              <a:t> </a:t>
            </a:r>
            <a:r>
              <a:rPr lang="tr-TR" sz="2000" dirty="0" err="1">
                <a:highlight>
                  <a:srgbClr val="FFFF00"/>
                </a:highlight>
              </a:rPr>
              <a:t>or</a:t>
            </a:r>
            <a:r>
              <a:rPr lang="tr-TR" sz="2000" dirty="0">
                <a:highlight>
                  <a:srgbClr val="FFFF00"/>
                </a:highlight>
              </a:rPr>
              <a:t> </a:t>
            </a:r>
            <a:r>
              <a:rPr lang="tr-TR" sz="2000" dirty="0" err="1">
                <a:highlight>
                  <a:srgbClr val="FFFF00"/>
                </a:highlight>
              </a:rPr>
              <a:t>summer</a:t>
            </a:r>
            <a:r>
              <a:rPr lang="tr-TR" sz="2000" dirty="0">
                <a:highlight>
                  <a:srgbClr val="FFFF00"/>
                </a:highlight>
              </a:rPr>
              <a:t> </a:t>
            </a:r>
            <a:r>
              <a:rPr lang="tr-TR" sz="2000" dirty="0" err="1">
                <a:highlight>
                  <a:srgbClr val="FFFF00"/>
                </a:highlight>
              </a:rPr>
              <a:t>vacation</a:t>
            </a:r>
            <a:r>
              <a:rPr lang="tr-TR" sz="2000" dirty="0">
                <a:highlight>
                  <a:srgbClr val="FFFF00"/>
                </a:highlight>
              </a:rPr>
              <a:t>, </a:t>
            </a:r>
            <a:r>
              <a:rPr lang="tr-TR" sz="2000" dirty="0" err="1">
                <a:highlight>
                  <a:srgbClr val="FFFF00"/>
                </a:highlight>
              </a:rPr>
              <a:t>with</a:t>
            </a:r>
            <a:r>
              <a:rPr lang="tr-TR" sz="2000" dirty="0">
                <a:highlight>
                  <a:srgbClr val="FFFF00"/>
                </a:highlight>
              </a:rPr>
              <a:t> </a:t>
            </a:r>
            <a:r>
              <a:rPr lang="tr-TR" sz="2000" dirty="0" err="1">
                <a:highlight>
                  <a:srgbClr val="FFFF00"/>
                </a:highlight>
              </a:rPr>
              <a:t>the</a:t>
            </a:r>
            <a:r>
              <a:rPr lang="tr-TR" sz="2000" dirty="0">
                <a:highlight>
                  <a:srgbClr val="FFFF00"/>
                </a:highlight>
              </a:rPr>
              <a:t> </a:t>
            </a:r>
            <a:r>
              <a:rPr lang="tr-TR" sz="2000" dirty="0" err="1">
                <a:highlight>
                  <a:srgbClr val="FFFF00"/>
                </a:highlight>
              </a:rPr>
              <a:t>favorable</a:t>
            </a:r>
            <a:r>
              <a:rPr lang="tr-TR" sz="2000" dirty="0">
                <a:highlight>
                  <a:srgbClr val="FFFF00"/>
                </a:highlight>
              </a:rPr>
              <a:t> </a:t>
            </a:r>
            <a:r>
              <a:rPr lang="tr-TR" sz="2000" dirty="0" err="1">
                <a:highlight>
                  <a:srgbClr val="FFFF00"/>
                </a:highlight>
              </a:rPr>
              <a:t>opinion</a:t>
            </a:r>
            <a:r>
              <a:rPr lang="tr-TR" sz="2000" dirty="0">
                <a:highlight>
                  <a:srgbClr val="FFFF00"/>
                </a:highlight>
              </a:rPr>
              <a:t> of </a:t>
            </a:r>
            <a:r>
              <a:rPr lang="tr-TR" sz="2000" dirty="0" err="1">
                <a:highlight>
                  <a:srgbClr val="FFFF00"/>
                </a:highlight>
              </a:rPr>
              <a:t>the</a:t>
            </a:r>
            <a:r>
              <a:rPr lang="tr-TR" sz="2000" dirty="0">
                <a:highlight>
                  <a:srgbClr val="FFFF00"/>
                </a:highlight>
              </a:rPr>
              <a:t> </a:t>
            </a:r>
            <a:r>
              <a:rPr lang="tr-TR" sz="2000" dirty="0" err="1">
                <a:highlight>
                  <a:srgbClr val="FFFF00"/>
                </a:highlight>
              </a:rPr>
              <a:t>relevant</a:t>
            </a:r>
            <a:r>
              <a:rPr lang="tr-TR" sz="2000" dirty="0">
                <a:highlight>
                  <a:srgbClr val="FFFF00"/>
                </a:highlight>
              </a:rPr>
              <a:t> </a:t>
            </a:r>
            <a:r>
              <a:rPr lang="tr-TR" sz="2000" dirty="0" err="1">
                <a:highlight>
                  <a:srgbClr val="FFFF00"/>
                </a:highlight>
              </a:rPr>
              <a:t>Department</a:t>
            </a:r>
            <a:r>
              <a:rPr lang="tr-TR" sz="2000" dirty="0">
                <a:highlight>
                  <a:srgbClr val="FFFF00"/>
                </a:highlight>
              </a:rPr>
              <a:t> </a:t>
            </a:r>
            <a:r>
              <a:rPr lang="tr-TR" sz="2000" dirty="0" err="1">
                <a:highlight>
                  <a:srgbClr val="FFFF00"/>
                </a:highlight>
              </a:rPr>
              <a:t>Internship</a:t>
            </a:r>
            <a:r>
              <a:rPr lang="tr-TR" sz="2000" dirty="0">
                <a:highlight>
                  <a:srgbClr val="FFFF00"/>
                </a:highlight>
              </a:rPr>
              <a:t> </a:t>
            </a:r>
            <a:r>
              <a:rPr lang="tr-TR" sz="2000" dirty="0" err="1">
                <a:highlight>
                  <a:srgbClr val="FFFF00"/>
                </a:highlight>
              </a:rPr>
              <a:t>Commission</a:t>
            </a:r>
            <a:r>
              <a:rPr lang="tr-TR" sz="2000" dirty="0"/>
              <a:t>, </a:t>
            </a:r>
            <a:r>
              <a:rPr lang="tr-TR" sz="2000" dirty="0" err="1"/>
              <a:t>the</a:t>
            </a:r>
            <a:r>
              <a:rPr lang="tr-TR" sz="2000" dirty="0"/>
              <a:t> </a:t>
            </a:r>
            <a:r>
              <a:rPr lang="tr-TR" sz="2000" dirty="0" err="1"/>
              <a:t>proposal</a:t>
            </a:r>
            <a:r>
              <a:rPr lang="tr-TR" sz="2000" dirty="0"/>
              <a:t> of </a:t>
            </a:r>
            <a:r>
              <a:rPr lang="tr-TR" sz="2000" dirty="0" err="1"/>
              <a:t>the</a:t>
            </a:r>
            <a:r>
              <a:rPr lang="tr-TR" sz="2000" dirty="0"/>
              <a:t> </a:t>
            </a:r>
            <a:r>
              <a:rPr lang="tr-TR" sz="2000" dirty="0" err="1"/>
              <a:t>Department</a:t>
            </a:r>
            <a:r>
              <a:rPr lang="tr-TR" sz="2000" dirty="0"/>
              <a:t> Chair, </a:t>
            </a:r>
            <a:r>
              <a:rPr lang="tr-TR" sz="2000" dirty="0" err="1"/>
              <a:t>and</a:t>
            </a:r>
            <a:r>
              <a:rPr lang="tr-TR" sz="2000" dirty="0"/>
              <a:t> </a:t>
            </a:r>
            <a:r>
              <a:rPr lang="tr-TR" sz="2000" dirty="0" err="1"/>
              <a:t>the</a:t>
            </a:r>
            <a:r>
              <a:rPr lang="tr-TR" sz="2000" dirty="0"/>
              <a:t> </a:t>
            </a:r>
            <a:r>
              <a:rPr lang="tr-TR" sz="2000" dirty="0" err="1"/>
              <a:t>decision</a:t>
            </a:r>
            <a:r>
              <a:rPr lang="tr-TR" sz="2000" dirty="0"/>
              <a:t> of </a:t>
            </a:r>
            <a:r>
              <a:rPr lang="tr-TR" sz="2000" dirty="0" err="1"/>
              <a:t>the</a:t>
            </a:r>
            <a:r>
              <a:rPr lang="tr-TR" sz="2000" dirty="0"/>
              <a:t> </a:t>
            </a:r>
            <a:r>
              <a:rPr lang="tr-TR" sz="2000" dirty="0" err="1"/>
              <a:t>Faculty</a:t>
            </a:r>
            <a:r>
              <a:rPr lang="tr-TR" sz="2000" dirty="0"/>
              <a:t> Board of Directors. </a:t>
            </a:r>
            <a:r>
              <a:rPr lang="tr-TR" sz="2000" dirty="0" err="1"/>
              <a:t>Commission</a:t>
            </a:r>
            <a:r>
              <a:rPr lang="tr-TR" sz="2000" dirty="0"/>
              <a:t> </a:t>
            </a:r>
            <a:r>
              <a:rPr lang="tr-TR" sz="2000" dirty="0" err="1"/>
              <a:t>approval</a:t>
            </a:r>
            <a:r>
              <a:rPr lang="tr-TR" sz="2000" dirty="0"/>
              <a:t> is </a:t>
            </a:r>
            <a:r>
              <a:rPr lang="tr-TR" sz="2000" dirty="0" err="1"/>
              <a:t>required</a:t>
            </a:r>
            <a:r>
              <a:rPr lang="tr-TR" sz="2000" dirty="0"/>
              <a:t>. </a:t>
            </a:r>
          </a:p>
          <a:p>
            <a:pPr marL="342900" indent="-342900">
              <a:buFont typeface="Wingdings" panose="05000000000000000000" pitchFamily="2" charset="2"/>
              <a:buChar char="q"/>
            </a:pPr>
            <a:endParaRPr lang="tr-TR" sz="2000" dirty="0"/>
          </a:p>
          <a:p>
            <a:pPr marL="342900" indent="-342900">
              <a:buFont typeface="Wingdings" panose="05000000000000000000" pitchFamily="2" charset="2"/>
              <a:buChar char="q"/>
            </a:pPr>
            <a:r>
              <a:rPr lang="tr-TR" sz="2000" dirty="0" err="1">
                <a:highlight>
                  <a:srgbClr val="FFFF00"/>
                </a:highlight>
              </a:rPr>
              <a:t>Students</a:t>
            </a:r>
            <a:r>
              <a:rPr lang="tr-TR" sz="2000" dirty="0">
                <a:highlight>
                  <a:srgbClr val="FFFF00"/>
                </a:highlight>
              </a:rPr>
              <a:t> </a:t>
            </a:r>
            <a:r>
              <a:rPr lang="tr-TR" sz="2000" dirty="0" err="1">
                <a:highlight>
                  <a:srgbClr val="FFFF00"/>
                </a:highlight>
              </a:rPr>
              <a:t>whose</a:t>
            </a:r>
            <a:r>
              <a:rPr lang="tr-TR" sz="2000" dirty="0">
                <a:highlight>
                  <a:srgbClr val="FFFF00"/>
                </a:highlight>
              </a:rPr>
              <a:t> </a:t>
            </a:r>
            <a:r>
              <a:rPr lang="tr-TR" sz="2000" dirty="0" err="1">
                <a:highlight>
                  <a:srgbClr val="FFFF00"/>
                </a:highlight>
              </a:rPr>
              <a:t>internship</a:t>
            </a:r>
            <a:r>
              <a:rPr lang="tr-TR" sz="2000" dirty="0">
                <a:highlight>
                  <a:srgbClr val="FFFF00"/>
                </a:highlight>
              </a:rPr>
              <a:t> </a:t>
            </a:r>
            <a:r>
              <a:rPr lang="tr-TR" sz="2000" dirty="0" err="1">
                <a:highlight>
                  <a:srgbClr val="FFFF00"/>
                </a:highlight>
              </a:rPr>
              <a:t>within</a:t>
            </a:r>
            <a:r>
              <a:rPr lang="tr-TR" sz="2000" dirty="0">
                <a:highlight>
                  <a:srgbClr val="FFFF00"/>
                </a:highlight>
              </a:rPr>
              <a:t> </a:t>
            </a:r>
            <a:r>
              <a:rPr lang="tr-TR" sz="2000" dirty="0" err="1">
                <a:highlight>
                  <a:srgbClr val="FFFF00"/>
                </a:highlight>
              </a:rPr>
              <a:t>the</a:t>
            </a:r>
            <a:r>
              <a:rPr lang="tr-TR" sz="2000" dirty="0">
                <a:highlight>
                  <a:srgbClr val="FFFF00"/>
                </a:highlight>
              </a:rPr>
              <a:t> </a:t>
            </a:r>
            <a:r>
              <a:rPr lang="tr-TR" sz="2000" dirty="0" err="1">
                <a:highlight>
                  <a:srgbClr val="FFFF00"/>
                </a:highlight>
              </a:rPr>
              <a:t>scope</a:t>
            </a:r>
            <a:r>
              <a:rPr lang="tr-TR" sz="2000" dirty="0">
                <a:highlight>
                  <a:srgbClr val="FFFF00"/>
                </a:highlight>
              </a:rPr>
              <a:t> of </a:t>
            </a:r>
            <a:r>
              <a:rPr lang="tr-TR" sz="2000" dirty="0" err="1">
                <a:highlight>
                  <a:srgbClr val="FFFF00"/>
                </a:highlight>
              </a:rPr>
              <a:t>the</a:t>
            </a:r>
            <a:r>
              <a:rPr lang="tr-TR" sz="2000" dirty="0">
                <a:highlight>
                  <a:srgbClr val="FFFF00"/>
                </a:highlight>
              </a:rPr>
              <a:t> ERASMUS+ Program is </a:t>
            </a:r>
            <a:r>
              <a:rPr lang="tr-TR" sz="2000" dirty="0" err="1">
                <a:highlight>
                  <a:srgbClr val="FFFF00"/>
                </a:highlight>
              </a:rPr>
              <a:t>accepted</a:t>
            </a:r>
            <a:r>
              <a:rPr lang="tr-TR" sz="2000" dirty="0">
                <a:highlight>
                  <a:srgbClr val="FFFF00"/>
                </a:highlight>
              </a:rPr>
              <a:t> </a:t>
            </a:r>
            <a:r>
              <a:rPr lang="tr-TR" sz="2000" dirty="0" err="1">
                <a:highlight>
                  <a:srgbClr val="FFFF00"/>
                </a:highlight>
              </a:rPr>
              <a:t>are</a:t>
            </a:r>
            <a:r>
              <a:rPr lang="tr-TR" sz="2000" dirty="0">
                <a:highlight>
                  <a:srgbClr val="FFFF00"/>
                </a:highlight>
              </a:rPr>
              <a:t> </a:t>
            </a:r>
            <a:r>
              <a:rPr lang="tr-TR" sz="2000" dirty="0" err="1">
                <a:highlight>
                  <a:srgbClr val="FFFF00"/>
                </a:highlight>
              </a:rPr>
              <a:t>required</a:t>
            </a:r>
            <a:r>
              <a:rPr lang="tr-TR" sz="2000" dirty="0">
                <a:highlight>
                  <a:srgbClr val="FFFF00"/>
                </a:highlight>
              </a:rPr>
              <a:t> </a:t>
            </a:r>
            <a:r>
              <a:rPr lang="tr-TR" sz="2000" dirty="0" err="1">
                <a:highlight>
                  <a:srgbClr val="FFFF00"/>
                </a:highlight>
              </a:rPr>
              <a:t>to</a:t>
            </a:r>
            <a:r>
              <a:rPr lang="tr-TR" sz="2000" dirty="0">
                <a:highlight>
                  <a:srgbClr val="FFFF00"/>
                </a:highlight>
              </a:rPr>
              <a:t> do an </a:t>
            </a:r>
            <a:r>
              <a:rPr lang="tr-TR" sz="2000" dirty="0" err="1">
                <a:highlight>
                  <a:srgbClr val="FFFF00"/>
                </a:highlight>
              </a:rPr>
              <a:t>internship</a:t>
            </a:r>
            <a:r>
              <a:rPr lang="tr-TR" sz="2000" dirty="0">
                <a:highlight>
                  <a:srgbClr val="FFFF00"/>
                </a:highlight>
              </a:rPr>
              <a:t> </a:t>
            </a:r>
            <a:r>
              <a:rPr lang="tr-TR" sz="2000" dirty="0" err="1">
                <a:highlight>
                  <a:srgbClr val="FFFF00"/>
                </a:highlight>
              </a:rPr>
              <a:t>for</a:t>
            </a:r>
            <a:r>
              <a:rPr lang="tr-TR" sz="2000" dirty="0">
                <a:highlight>
                  <a:srgbClr val="FFFF00"/>
                </a:highlight>
              </a:rPr>
              <a:t> at </a:t>
            </a:r>
            <a:r>
              <a:rPr lang="tr-TR" sz="2000" dirty="0" err="1">
                <a:highlight>
                  <a:srgbClr val="FFFF00"/>
                </a:highlight>
              </a:rPr>
              <a:t>least</a:t>
            </a:r>
            <a:r>
              <a:rPr lang="tr-TR" sz="2000" dirty="0">
                <a:highlight>
                  <a:srgbClr val="FFFF00"/>
                </a:highlight>
              </a:rPr>
              <a:t> 60 </a:t>
            </a:r>
            <a:r>
              <a:rPr lang="tr-TR" sz="2000" dirty="0" err="1">
                <a:highlight>
                  <a:srgbClr val="FFFF00"/>
                </a:highlight>
              </a:rPr>
              <a:t>working</a:t>
            </a:r>
            <a:r>
              <a:rPr lang="tr-TR" sz="2000" dirty="0">
                <a:highlight>
                  <a:srgbClr val="FFFF00"/>
                </a:highlight>
              </a:rPr>
              <a:t> </a:t>
            </a:r>
            <a:r>
              <a:rPr lang="tr-TR" sz="2000" dirty="0" err="1">
                <a:highlight>
                  <a:srgbClr val="FFFF00"/>
                </a:highlight>
              </a:rPr>
              <a:t>days</a:t>
            </a:r>
            <a:r>
              <a:rPr lang="tr-TR" sz="2000" dirty="0">
                <a:highlight>
                  <a:srgbClr val="FFFF00"/>
                </a:highlight>
              </a:rPr>
              <a:t>. </a:t>
            </a:r>
            <a:r>
              <a:rPr lang="tr-TR" sz="2000" dirty="0" err="1"/>
              <a:t>Internships</a:t>
            </a:r>
            <a:r>
              <a:rPr lang="tr-TR" sz="2000" dirty="0"/>
              <a:t> </a:t>
            </a:r>
            <a:r>
              <a:rPr lang="tr-TR" sz="2000" dirty="0" err="1"/>
              <a:t>carried</a:t>
            </a:r>
            <a:r>
              <a:rPr lang="tr-TR" sz="2000" dirty="0"/>
              <a:t> </a:t>
            </a:r>
            <a:r>
              <a:rPr lang="tr-TR" sz="2000" dirty="0" err="1"/>
              <a:t>out</a:t>
            </a:r>
            <a:r>
              <a:rPr lang="tr-TR" sz="2000" dirty="0"/>
              <a:t> </a:t>
            </a:r>
            <a:r>
              <a:rPr lang="tr-TR" sz="2000" dirty="0" err="1"/>
              <a:t>within</a:t>
            </a:r>
            <a:r>
              <a:rPr lang="tr-TR" sz="2000" dirty="0"/>
              <a:t> </a:t>
            </a:r>
            <a:r>
              <a:rPr lang="tr-TR" sz="2000" dirty="0" err="1"/>
              <a:t>the</a:t>
            </a:r>
            <a:r>
              <a:rPr lang="tr-TR" sz="2000" dirty="0"/>
              <a:t> </a:t>
            </a:r>
            <a:r>
              <a:rPr lang="tr-TR" sz="2000" dirty="0" err="1"/>
              <a:t>scope</a:t>
            </a:r>
            <a:r>
              <a:rPr lang="tr-TR" sz="2000" dirty="0"/>
              <a:t> of </a:t>
            </a:r>
            <a:r>
              <a:rPr lang="tr-TR" sz="2000" dirty="0" err="1"/>
              <a:t>the</a:t>
            </a:r>
            <a:r>
              <a:rPr lang="tr-TR" sz="2000" dirty="0"/>
              <a:t> ERASMUS+ Program </a:t>
            </a:r>
            <a:r>
              <a:rPr lang="tr-TR" sz="2000" dirty="0" err="1"/>
              <a:t>are</a:t>
            </a:r>
            <a:r>
              <a:rPr lang="tr-TR" sz="2000" dirty="0"/>
              <a:t> </a:t>
            </a:r>
            <a:r>
              <a:rPr lang="tr-TR" sz="2000" dirty="0" err="1"/>
              <a:t>completed</a:t>
            </a:r>
            <a:r>
              <a:rPr lang="tr-TR" sz="2000" dirty="0"/>
              <a:t> </a:t>
            </a:r>
            <a:r>
              <a:rPr lang="tr-TR" sz="2000" dirty="0" err="1"/>
              <a:t>with</a:t>
            </a:r>
            <a:r>
              <a:rPr lang="tr-TR" sz="2000" dirty="0"/>
              <a:t> </a:t>
            </a:r>
            <a:r>
              <a:rPr lang="tr-TR" sz="2000" dirty="0" err="1"/>
              <a:t>the</a:t>
            </a:r>
            <a:r>
              <a:rPr lang="tr-TR" sz="2000" dirty="0"/>
              <a:t> </a:t>
            </a:r>
            <a:r>
              <a:rPr lang="tr-TR" sz="2000" dirty="0" err="1"/>
              <a:t>approval</a:t>
            </a:r>
            <a:r>
              <a:rPr lang="tr-TR" sz="2000" dirty="0"/>
              <a:t> of </a:t>
            </a:r>
            <a:r>
              <a:rPr lang="tr-TR" sz="2000" dirty="0" err="1"/>
              <a:t>the</a:t>
            </a:r>
            <a:r>
              <a:rPr lang="tr-TR" sz="2000" dirty="0"/>
              <a:t> Erasmus </a:t>
            </a:r>
            <a:r>
              <a:rPr lang="tr-TR" sz="2000" dirty="0" err="1"/>
              <a:t>Commission</a:t>
            </a:r>
            <a:r>
              <a:rPr lang="tr-TR" sz="2000" dirty="0"/>
              <a:t> </a:t>
            </a:r>
            <a:r>
              <a:rPr lang="tr-TR" sz="2000" dirty="0" err="1"/>
              <a:t>and</a:t>
            </a:r>
            <a:r>
              <a:rPr lang="tr-TR" sz="2000" dirty="0"/>
              <a:t> </a:t>
            </a:r>
            <a:r>
              <a:rPr lang="tr-TR" sz="2000" dirty="0" err="1"/>
              <a:t>the</a:t>
            </a:r>
            <a:r>
              <a:rPr lang="tr-TR" sz="2000" dirty="0"/>
              <a:t> </a:t>
            </a:r>
            <a:r>
              <a:rPr lang="tr-TR" sz="2000" dirty="0" err="1"/>
              <a:t>Internship</a:t>
            </a:r>
            <a:r>
              <a:rPr lang="tr-TR" sz="2000" dirty="0"/>
              <a:t> </a:t>
            </a:r>
            <a:r>
              <a:rPr lang="tr-TR" sz="2000" dirty="0" err="1"/>
              <a:t>Commission</a:t>
            </a:r>
            <a:r>
              <a:rPr lang="tr-TR" sz="2000" dirty="0"/>
              <a:t>. </a:t>
            </a:r>
          </a:p>
          <a:p>
            <a:pPr marL="342900" indent="-342900" algn="just">
              <a:lnSpc>
                <a:spcPct val="150000"/>
              </a:lnSpc>
              <a:spcBef>
                <a:spcPct val="20000"/>
              </a:spcBef>
              <a:buClr>
                <a:schemeClr val="bg2"/>
              </a:buClr>
              <a:buSzPct val="75000"/>
              <a:buFont typeface="Wingdings" pitchFamily="2" charset="2"/>
              <a:buChar char="q"/>
            </a:pPr>
            <a:endParaRPr lang="tr-TR" altLang="tr-TR" sz="20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2000" dirty="0">
              <a:solidFill>
                <a:srgbClr val="FF0000"/>
              </a:solidFill>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20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20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en-US" sz="20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en-US" sz="20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2000" dirty="0">
              <a:latin typeface="+mn-lt"/>
            </a:endParaRPr>
          </a:p>
        </p:txBody>
      </p:sp>
      <p:sp>
        <p:nvSpPr>
          <p:cNvPr id="5" name="Text Box 4">
            <a:extLst>
              <a:ext uri="{FF2B5EF4-FFF2-40B4-BE49-F238E27FC236}">
                <a16:creationId xmlns:a16="http://schemas.microsoft.com/office/drawing/2014/main" id="{B981D9CE-0FD0-A693-B425-EF8D8C92DC27}"/>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Principles-5 : </a:t>
            </a:r>
          </a:p>
        </p:txBody>
      </p:sp>
    </p:spTree>
    <p:extLst>
      <p:ext uri="{BB962C8B-B14F-4D97-AF65-F5344CB8AC3E}">
        <p14:creationId xmlns:p14="http://schemas.microsoft.com/office/powerpoint/2010/main" val="391863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ikdörtgen 1">
            <a:extLst>
              <a:ext uri="{FF2B5EF4-FFF2-40B4-BE49-F238E27FC236}">
                <a16:creationId xmlns:a16="http://schemas.microsoft.com/office/drawing/2014/main" id="{207A8FD2-2D51-475F-A727-5ED0CB8D6E08}"/>
              </a:ext>
            </a:extLst>
          </p:cNvPr>
          <p:cNvSpPr>
            <a:spLocks noChangeArrowheads="1"/>
          </p:cNvSpPr>
          <p:nvPr/>
        </p:nvSpPr>
        <p:spPr bwMode="auto">
          <a:xfrm>
            <a:off x="382363" y="2133600"/>
            <a:ext cx="8294093"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spcBef>
                <a:spcPct val="50000"/>
              </a:spcBef>
              <a:buClrTx/>
              <a:buSzTx/>
              <a:buFont typeface="Wingdings" panose="05000000000000000000" pitchFamily="2" charset="2"/>
              <a:buChar char="Ø"/>
            </a:pPr>
            <a:endParaRPr lang="tr-TR" altLang="tr-TR" sz="1800" b="0" dirty="0">
              <a:solidFill>
                <a:srgbClr val="000000"/>
              </a:solidFill>
              <a:latin typeface="Tahoma" panose="020B0604030504040204" pitchFamily="34" charset="0"/>
              <a:cs typeface="Tahoma" panose="020B0604030504040204" pitchFamily="34" charset="0"/>
            </a:endParaRPr>
          </a:p>
          <a:p>
            <a:pPr algn="just">
              <a:spcBef>
                <a:spcPct val="50000"/>
              </a:spcBef>
              <a:buClrTx/>
              <a:buSzTx/>
              <a:buFont typeface="Wingdings" panose="05000000000000000000" pitchFamily="2" charset="2"/>
              <a:buChar char="Ø"/>
            </a:pPr>
            <a:endParaRPr lang="tr-TR" altLang="tr-TR" sz="1800" b="0" dirty="0">
              <a:solidFill>
                <a:srgbClr val="000000"/>
              </a:solidFill>
              <a:latin typeface="Tahoma" panose="020B0604030504040204" pitchFamily="34" charset="0"/>
              <a:cs typeface="Tahoma" panose="020B0604030504040204" pitchFamily="34" charset="0"/>
            </a:endParaRPr>
          </a:p>
        </p:txBody>
      </p:sp>
      <p:sp>
        <p:nvSpPr>
          <p:cNvPr id="28675" name="Dikdörtgen 2">
            <a:extLst>
              <a:ext uri="{FF2B5EF4-FFF2-40B4-BE49-F238E27FC236}">
                <a16:creationId xmlns:a16="http://schemas.microsoft.com/office/drawing/2014/main" id="{4143708B-C8E2-4F39-9B16-F83C9982D1DB}"/>
              </a:ext>
            </a:extLst>
          </p:cNvPr>
          <p:cNvSpPr>
            <a:spLocks noChangeArrowheads="1"/>
          </p:cNvSpPr>
          <p:nvPr/>
        </p:nvSpPr>
        <p:spPr bwMode="auto">
          <a:xfrm>
            <a:off x="382363" y="1556792"/>
            <a:ext cx="8541391" cy="511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285750" indent="-285750">
              <a:lnSpc>
                <a:spcPct val="200000"/>
              </a:lnSpc>
              <a:buFont typeface="Wingdings" panose="05000000000000000000" pitchFamily="2" charset="2"/>
              <a:buChar char="q"/>
            </a:pPr>
            <a:r>
              <a:rPr lang="tr-TR" sz="1600" dirty="0" err="1"/>
              <a:t>Students</a:t>
            </a:r>
            <a:r>
              <a:rPr lang="tr-TR" sz="1600" dirty="0"/>
              <a:t> </a:t>
            </a:r>
            <a:r>
              <a:rPr lang="tr-TR" sz="1600" dirty="0" err="1"/>
              <a:t>who</a:t>
            </a:r>
            <a:r>
              <a:rPr lang="tr-TR" sz="1600" dirty="0"/>
              <a:t> </a:t>
            </a:r>
            <a:r>
              <a:rPr lang="tr-TR" sz="1600" dirty="0" err="1"/>
              <a:t>want</a:t>
            </a:r>
            <a:r>
              <a:rPr lang="tr-TR" sz="1600" dirty="0"/>
              <a:t> </a:t>
            </a:r>
            <a:r>
              <a:rPr lang="tr-TR" sz="1600" dirty="0" err="1"/>
              <a:t>to</a:t>
            </a:r>
            <a:r>
              <a:rPr lang="tr-TR" sz="1600" dirty="0"/>
              <a:t> do </a:t>
            </a:r>
            <a:r>
              <a:rPr lang="tr-TR" sz="1600" dirty="0" err="1"/>
              <a:t>internships</a:t>
            </a:r>
            <a:r>
              <a:rPr lang="tr-TR" sz="1600" dirty="0"/>
              <a:t> </a:t>
            </a:r>
            <a:r>
              <a:rPr lang="tr-TR" sz="1600" dirty="0" err="1"/>
              <a:t>abroad</a:t>
            </a:r>
            <a:r>
              <a:rPr lang="tr-TR" sz="1600" dirty="0"/>
              <a:t> </a:t>
            </a:r>
            <a:r>
              <a:rPr lang="tr-TR" sz="1600" dirty="0" err="1"/>
              <a:t>must</a:t>
            </a:r>
            <a:r>
              <a:rPr lang="tr-TR" sz="1600" dirty="0"/>
              <a:t> </a:t>
            </a:r>
            <a:r>
              <a:rPr lang="tr-TR" sz="1600" dirty="0" err="1"/>
              <a:t>comply</a:t>
            </a:r>
            <a:r>
              <a:rPr lang="tr-TR" sz="1600" dirty="0"/>
              <a:t> </a:t>
            </a:r>
            <a:r>
              <a:rPr lang="tr-TR" sz="1600" dirty="0" err="1"/>
              <a:t>with</a:t>
            </a:r>
            <a:r>
              <a:rPr lang="tr-TR" sz="1600" dirty="0"/>
              <a:t> </a:t>
            </a:r>
            <a:r>
              <a:rPr lang="tr-TR" sz="1600" dirty="0" err="1"/>
              <a:t>the</a:t>
            </a:r>
            <a:r>
              <a:rPr lang="tr-TR" sz="1600" dirty="0"/>
              <a:t> </a:t>
            </a:r>
            <a:r>
              <a:rPr lang="tr-TR" sz="1600" dirty="0" err="1"/>
              <a:t>above-mentioned</a:t>
            </a:r>
            <a:r>
              <a:rPr lang="tr-TR" sz="1600" dirty="0"/>
              <a:t> </a:t>
            </a:r>
            <a:r>
              <a:rPr lang="tr-TR" sz="1600" dirty="0" err="1"/>
              <a:t>matters</a:t>
            </a:r>
            <a:r>
              <a:rPr lang="tr-TR" sz="1600" dirty="0"/>
              <a:t> in </a:t>
            </a:r>
            <a:r>
              <a:rPr lang="tr-TR" sz="1600" dirty="0" err="1"/>
              <a:t>the</a:t>
            </a:r>
            <a:r>
              <a:rPr lang="tr-TR" sz="1600" dirty="0"/>
              <a:t> </a:t>
            </a:r>
            <a:r>
              <a:rPr lang="tr-TR" sz="1600" dirty="0" err="1"/>
              <a:t>same</a:t>
            </a:r>
            <a:r>
              <a:rPr lang="tr-TR" sz="1600" dirty="0"/>
              <a:t> </a:t>
            </a:r>
            <a:r>
              <a:rPr lang="tr-TR" sz="1600" dirty="0" err="1"/>
              <a:t>manner</a:t>
            </a:r>
            <a:r>
              <a:rPr lang="tr-TR" sz="1600" dirty="0"/>
              <a:t>. </a:t>
            </a:r>
            <a:r>
              <a:rPr lang="tr-TR" sz="1600" dirty="0" err="1"/>
              <a:t>Depending</a:t>
            </a:r>
            <a:r>
              <a:rPr lang="tr-TR" sz="1600" dirty="0"/>
              <a:t> on </a:t>
            </a:r>
            <a:r>
              <a:rPr lang="tr-TR" sz="1600" dirty="0" err="1"/>
              <a:t>the</a:t>
            </a:r>
            <a:r>
              <a:rPr lang="tr-TR" sz="1600" dirty="0"/>
              <a:t> </a:t>
            </a:r>
            <a:r>
              <a:rPr lang="tr-TR" sz="1600" dirty="0" err="1"/>
              <a:t>institution</a:t>
            </a:r>
            <a:r>
              <a:rPr lang="tr-TR" sz="1600" dirty="0"/>
              <a:t> </a:t>
            </a:r>
            <a:r>
              <a:rPr lang="tr-TR" sz="1600" dirty="0" err="1"/>
              <a:t>where</a:t>
            </a:r>
            <a:r>
              <a:rPr lang="tr-TR" sz="1600" dirty="0"/>
              <a:t> they </a:t>
            </a:r>
            <a:r>
              <a:rPr lang="tr-TR" sz="1600" dirty="0" err="1"/>
              <a:t>will</a:t>
            </a:r>
            <a:r>
              <a:rPr lang="tr-TR" sz="1600" dirty="0"/>
              <a:t> do </a:t>
            </a:r>
            <a:r>
              <a:rPr lang="tr-TR" sz="1600" dirty="0" err="1"/>
              <a:t>their</a:t>
            </a:r>
            <a:r>
              <a:rPr lang="tr-TR" sz="1600" dirty="0"/>
              <a:t> </a:t>
            </a:r>
            <a:r>
              <a:rPr lang="tr-TR" sz="1600" dirty="0" err="1"/>
              <a:t>internship</a:t>
            </a:r>
            <a:r>
              <a:rPr lang="tr-TR" sz="1600" dirty="0"/>
              <a:t> </a:t>
            </a:r>
            <a:r>
              <a:rPr lang="tr-TR" sz="1600" dirty="0" err="1"/>
              <a:t>abroad</a:t>
            </a:r>
            <a:r>
              <a:rPr lang="tr-TR" sz="1600" dirty="0"/>
              <a:t>, they can </a:t>
            </a:r>
            <a:r>
              <a:rPr lang="tr-TR" sz="1600" dirty="0" err="1"/>
              <a:t>complete</a:t>
            </a:r>
            <a:r>
              <a:rPr lang="tr-TR" sz="1600" dirty="0"/>
              <a:t> </a:t>
            </a:r>
            <a:r>
              <a:rPr lang="tr-TR" sz="1600" dirty="0" err="1"/>
              <a:t>their</a:t>
            </a:r>
            <a:r>
              <a:rPr lang="tr-TR" sz="1600" dirty="0"/>
              <a:t> </a:t>
            </a:r>
            <a:r>
              <a:rPr lang="tr-TR" sz="1600" dirty="0" err="1"/>
              <a:t>documents</a:t>
            </a:r>
            <a:r>
              <a:rPr lang="tr-TR" sz="1600" dirty="0"/>
              <a:t> in </a:t>
            </a:r>
            <a:r>
              <a:rPr lang="tr-TR" sz="1600" dirty="0" err="1"/>
              <a:t>accordance</a:t>
            </a:r>
            <a:r>
              <a:rPr lang="tr-TR" sz="1600" dirty="0"/>
              <a:t> </a:t>
            </a:r>
            <a:r>
              <a:rPr lang="tr-TR" sz="1600" dirty="0" err="1"/>
              <a:t>with</a:t>
            </a:r>
            <a:r>
              <a:rPr lang="tr-TR" sz="1600" dirty="0"/>
              <a:t> </a:t>
            </a:r>
            <a:r>
              <a:rPr lang="tr-TR" sz="1600" dirty="0" err="1"/>
              <a:t>one</a:t>
            </a:r>
            <a:r>
              <a:rPr lang="tr-TR" sz="1600" dirty="0"/>
              <a:t> of </a:t>
            </a:r>
            <a:r>
              <a:rPr lang="tr-TR" sz="1600" dirty="0" err="1"/>
              <a:t>the</a:t>
            </a:r>
            <a:r>
              <a:rPr lang="tr-TR" sz="1600" dirty="0"/>
              <a:t> </a:t>
            </a:r>
            <a:r>
              <a:rPr lang="tr-TR" sz="1600" dirty="0" err="1"/>
              <a:t>following</a:t>
            </a:r>
            <a:r>
              <a:rPr lang="tr-TR" sz="1600" dirty="0"/>
              <a:t> </a:t>
            </a:r>
            <a:r>
              <a:rPr lang="tr-TR" sz="1600" dirty="0" err="1"/>
              <a:t>options</a:t>
            </a:r>
            <a:r>
              <a:rPr lang="tr-TR" sz="1600" dirty="0"/>
              <a:t>. </a:t>
            </a:r>
            <a:r>
              <a:rPr lang="tr-TR" sz="1600" dirty="0" err="1"/>
              <a:t>Internship</a:t>
            </a:r>
            <a:r>
              <a:rPr lang="tr-TR" sz="1600" dirty="0"/>
              <a:t> </a:t>
            </a:r>
            <a:r>
              <a:rPr lang="tr-TR" sz="1600" dirty="0" err="1"/>
              <a:t>documents</a:t>
            </a:r>
            <a:r>
              <a:rPr lang="tr-TR" sz="1600" dirty="0"/>
              <a:t> can be </a:t>
            </a:r>
            <a:r>
              <a:rPr lang="tr-TR" sz="1600" dirty="0" err="1"/>
              <a:t>filled</a:t>
            </a:r>
            <a:r>
              <a:rPr lang="tr-TR" sz="1600" dirty="0"/>
              <a:t> </a:t>
            </a:r>
            <a:r>
              <a:rPr lang="tr-TR" sz="1600" dirty="0" err="1"/>
              <a:t>out</a:t>
            </a:r>
            <a:r>
              <a:rPr lang="tr-TR" sz="1600" dirty="0"/>
              <a:t> in </a:t>
            </a:r>
            <a:r>
              <a:rPr lang="tr-TR" sz="1600" dirty="0" err="1"/>
              <a:t>Turkish</a:t>
            </a:r>
            <a:r>
              <a:rPr lang="tr-TR" sz="1600" dirty="0"/>
              <a:t> </a:t>
            </a:r>
            <a:r>
              <a:rPr lang="tr-TR" sz="1600" dirty="0" err="1"/>
              <a:t>or</a:t>
            </a:r>
            <a:r>
              <a:rPr lang="tr-TR" sz="1600" dirty="0"/>
              <a:t> English. </a:t>
            </a:r>
            <a:r>
              <a:rPr lang="tr-TR" sz="1600" dirty="0" err="1"/>
              <a:t>In</a:t>
            </a:r>
            <a:r>
              <a:rPr lang="tr-TR" sz="1600" dirty="0"/>
              <a:t> </a:t>
            </a:r>
            <a:r>
              <a:rPr lang="tr-TR" sz="1600" dirty="0" err="1"/>
              <a:t>this</a:t>
            </a:r>
            <a:r>
              <a:rPr lang="tr-TR" sz="1600" dirty="0"/>
              <a:t> </a:t>
            </a:r>
            <a:r>
              <a:rPr lang="tr-TR" sz="1600" dirty="0" err="1"/>
              <a:t>case</a:t>
            </a:r>
            <a:r>
              <a:rPr lang="tr-TR" sz="1600" dirty="0"/>
              <a:t>, </a:t>
            </a:r>
            <a:r>
              <a:rPr lang="tr-TR" sz="1600" dirty="0" err="1"/>
              <a:t>the</a:t>
            </a:r>
            <a:r>
              <a:rPr lang="tr-TR" sz="1600" dirty="0"/>
              <a:t> English </a:t>
            </a:r>
            <a:r>
              <a:rPr lang="tr-TR" sz="1600" dirty="0" err="1"/>
              <a:t>forms</a:t>
            </a:r>
            <a:r>
              <a:rPr lang="tr-TR" sz="1600" dirty="0"/>
              <a:t> </a:t>
            </a:r>
            <a:r>
              <a:rPr lang="tr-TR" sz="1600" dirty="0" err="1"/>
              <a:t>available</a:t>
            </a:r>
            <a:r>
              <a:rPr lang="tr-TR" sz="1600" dirty="0"/>
              <a:t> at </a:t>
            </a:r>
            <a:r>
              <a:rPr lang="tr-TR" sz="1600" u="sng" dirty="0"/>
              <a:t>www.kalite.yildiz.edu.tr </a:t>
            </a:r>
            <a:r>
              <a:rPr lang="tr-TR" sz="1600" dirty="0" err="1"/>
              <a:t>must</a:t>
            </a:r>
            <a:r>
              <a:rPr lang="tr-TR" sz="1600" dirty="0"/>
              <a:t> be </a:t>
            </a:r>
            <a:r>
              <a:rPr lang="tr-TR" sz="1600" dirty="0" err="1"/>
              <a:t>filled</a:t>
            </a:r>
            <a:r>
              <a:rPr lang="tr-TR" sz="1600" dirty="0"/>
              <a:t> </a:t>
            </a:r>
            <a:r>
              <a:rPr lang="tr-TR" sz="1600" dirty="0" err="1"/>
              <a:t>out</a:t>
            </a:r>
            <a:r>
              <a:rPr lang="tr-TR" sz="1600" dirty="0"/>
              <a:t>. </a:t>
            </a:r>
          </a:p>
          <a:p>
            <a:pPr marL="285750" indent="-285750">
              <a:lnSpc>
                <a:spcPct val="200000"/>
              </a:lnSpc>
              <a:buFont typeface="Wingdings" panose="05000000000000000000" pitchFamily="2" charset="2"/>
              <a:buChar char="q"/>
            </a:pPr>
            <a:r>
              <a:rPr lang="tr-TR" sz="1600" dirty="0" err="1"/>
              <a:t>Students</a:t>
            </a:r>
            <a:r>
              <a:rPr lang="tr-TR" sz="1600" dirty="0"/>
              <a:t> </a:t>
            </a:r>
            <a:r>
              <a:rPr lang="tr-TR" sz="1600" dirty="0" err="1"/>
              <a:t>who</a:t>
            </a:r>
            <a:r>
              <a:rPr lang="tr-TR" sz="1600" dirty="0"/>
              <a:t> </a:t>
            </a:r>
            <a:r>
              <a:rPr lang="tr-TR" sz="1600" dirty="0" err="1"/>
              <a:t>want</a:t>
            </a:r>
            <a:r>
              <a:rPr lang="tr-TR" sz="1600" dirty="0"/>
              <a:t> </a:t>
            </a:r>
            <a:r>
              <a:rPr lang="tr-TR" sz="1600" dirty="0" err="1"/>
              <a:t>to</a:t>
            </a:r>
            <a:r>
              <a:rPr lang="tr-TR" sz="1600" dirty="0"/>
              <a:t> </a:t>
            </a:r>
            <a:r>
              <a:rPr lang="tr-TR" sz="1600" dirty="0">
                <a:solidFill>
                  <a:srgbClr val="FF0000"/>
                </a:solidFill>
              </a:rPr>
              <a:t>do </a:t>
            </a:r>
            <a:r>
              <a:rPr lang="tr-TR" sz="1600" dirty="0" err="1">
                <a:solidFill>
                  <a:srgbClr val="FF0000"/>
                </a:solidFill>
              </a:rPr>
              <a:t>their</a:t>
            </a:r>
            <a:r>
              <a:rPr lang="tr-TR" sz="1600" dirty="0">
                <a:solidFill>
                  <a:srgbClr val="FF0000"/>
                </a:solidFill>
              </a:rPr>
              <a:t> </a:t>
            </a:r>
            <a:r>
              <a:rPr lang="tr-TR" sz="1600" dirty="0" err="1">
                <a:solidFill>
                  <a:srgbClr val="FF0000"/>
                </a:solidFill>
              </a:rPr>
              <a:t>Mandatory</a:t>
            </a:r>
            <a:r>
              <a:rPr lang="tr-TR" sz="1600" dirty="0">
                <a:solidFill>
                  <a:srgbClr val="FF0000"/>
                </a:solidFill>
              </a:rPr>
              <a:t> </a:t>
            </a:r>
            <a:r>
              <a:rPr lang="tr-TR" sz="1600" dirty="0" err="1">
                <a:solidFill>
                  <a:srgbClr val="FF0000"/>
                </a:solidFill>
              </a:rPr>
              <a:t>Internships</a:t>
            </a:r>
            <a:r>
              <a:rPr lang="tr-TR" sz="1600" dirty="0">
                <a:solidFill>
                  <a:srgbClr val="FF0000"/>
                </a:solidFill>
              </a:rPr>
              <a:t> (</a:t>
            </a:r>
            <a:r>
              <a:rPr lang="tr-TR" sz="1600" dirty="0" err="1">
                <a:solidFill>
                  <a:srgbClr val="FF0000"/>
                </a:solidFill>
              </a:rPr>
              <a:t>Laboratory</a:t>
            </a:r>
            <a:r>
              <a:rPr lang="tr-TR" sz="1600" dirty="0">
                <a:solidFill>
                  <a:srgbClr val="FF0000"/>
                </a:solidFill>
              </a:rPr>
              <a:t> </a:t>
            </a:r>
            <a:r>
              <a:rPr lang="tr-TR" sz="1600" dirty="0" err="1">
                <a:solidFill>
                  <a:srgbClr val="FF0000"/>
                </a:solidFill>
              </a:rPr>
              <a:t>and</a:t>
            </a:r>
            <a:r>
              <a:rPr lang="tr-TR" sz="1600" dirty="0">
                <a:solidFill>
                  <a:srgbClr val="FF0000"/>
                </a:solidFill>
              </a:rPr>
              <a:t> </a:t>
            </a:r>
            <a:r>
              <a:rPr lang="tr-TR" sz="1600" dirty="0" err="1">
                <a:solidFill>
                  <a:srgbClr val="FF0000"/>
                </a:solidFill>
              </a:rPr>
              <a:t>Production</a:t>
            </a:r>
            <a:r>
              <a:rPr lang="tr-TR" sz="1600" dirty="0">
                <a:solidFill>
                  <a:srgbClr val="FF0000"/>
                </a:solidFill>
              </a:rPr>
              <a:t> </a:t>
            </a:r>
            <a:r>
              <a:rPr lang="tr-TR" sz="1600" dirty="0" err="1">
                <a:solidFill>
                  <a:srgbClr val="FF0000"/>
                </a:solidFill>
              </a:rPr>
              <a:t>internships</a:t>
            </a:r>
            <a:r>
              <a:rPr lang="tr-TR" sz="1600" dirty="0">
                <a:solidFill>
                  <a:srgbClr val="FF0000"/>
                </a:solidFill>
              </a:rPr>
              <a:t>)</a:t>
            </a:r>
            <a:r>
              <a:rPr lang="tr-TR" sz="1600" dirty="0"/>
              <a:t> </a:t>
            </a:r>
            <a:r>
              <a:rPr lang="tr-TR" sz="1600" dirty="0" err="1"/>
              <a:t>abroad</a:t>
            </a:r>
            <a:r>
              <a:rPr lang="tr-TR" sz="1600" dirty="0"/>
              <a:t> </a:t>
            </a:r>
            <a:r>
              <a:rPr lang="tr-TR" sz="1600" dirty="0" err="1"/>
              <a:t>must</a:t>
            </a:r>
            <a:r>
              <a:rPr lang="tr-TR" sz="1600" dirty="0"/>
              <a:t> </a:t>
            </a:r>
            <a:r>
              <a:rPr lang="tr-TR" sz="1600" dirty="0" err="1"/>
              <a:t>prepare</a:t>
            </a:r>
            <a:r>
              <a:rPr lang="tr-TR" sz="1600" dirty="0"/>
              <a:t> </a:t>
            </a:r>
            <a:r>
              <a:rPr lang="tr-TR" sz="1600" dirty="0" err="1"/>
              <a:t>their</a:t>
            </a:r>
            <a:r>
              <a:rPr lang="tr-TR" sz="1600" dirty="0"/>
              <a:t> </a:t>
            </a:r>
            <a:r>
              <a:rPr lang="tr-TR" sz="1600" dirty="0" err="1"/>
              <a:t>forms</a:t>
            </a:r>
            <a:r>
              <a:rPr lang="tr-TR" sz="1600" dirty="0"/>
              <a:t> in English (</a:t>
            </a:r>
            <a:r>
              <a:rPr lang="tr-TR" sz="1600" dirty="0" err="1"/>
              <a:t>forms</a:t>
            </a:r>
            <a:r>
              <a:rPr lang="tr-TR" sz="1600" dirty="0"/>
              <a:t> </a:t>
            </a:r>
            <a:r>
              <a:rPr lang="tr-TR" sz="1600" dirty="0" err="1"/>
              <a:t>numbered</a:t>
            </a:r>
            <a:r>
              <a:rPr lang="tr-TR" sz="1600" dirty="0"/>
              <a:t> FR-1877, FR-0734, </a:t>
            </a:r>
            <a:r>
              <a:rPr lang="tr-TR" sz="1600" dirty="0" err="1"/>
              <a:t>and</a:t>
            </a:r>
            <a:r>
              <a:rPr lang="tr-TR" sz="1600" dirty="0"/>
              <a:t> FR-0735 on </a:t>
            </a:r>
            <a:r>
              <a:rPr lang="tr-TR" sz="1600" dirty="0" err="1"/>
              <a:t>the</a:t>
            </a:r>
            <a:r>
              <a:rPr lang="tr-TR" sz="1600" dirty="0"/>
              <a:t> </a:t>
            </a:r>
            <a:r>
              <a:rPr lang="tr-TR" sz="1600" dirty="0" err="1"/>
              <a:t>quality</a:t>
            </a:r>
            <a:r>
              <a:rPr lang="tr-TR" sz="1600" dirty="0"/>
              <a:t> </a:t>
            </a:r>
            <a:r>
              <a:rPr lang="tr-TR" sz="1600" dirty="0" err="1"/>
              <a:t>website</a:t>
            </a:r>
            <a:r>
              <a:rPr lang="tr-TR" sz="1600" dirty="0"/>
              <a:t>) </a:t>
            </a:r>
            <a:r>
              <a:rPr lang="tr-TR" sz="1600" dirty="0" err="1"/>
              <a:t>and</a:t>
            </a:r>
            <a:r>
              <a:rPr lang="tr-TR" sz="1600" dirty="0"/>
              <a:t> </a:t>
            </a:r>
            <a:r>
              <a:rPr lang="tr-TR" sz="1600" dirty="0" err="1"/>
              <a:t>Turkish</a:t>
            </a:r>
            <a:r>
              <a:rPr lang="tr-TR" sz="1600" dirty="0"/>
              <a:t>. </a:t>
            </a:r>
          </a:p>
          <a:p>
            <a:pPr algn="just">
              <a:lnSpc>
                <a:spcPct val="200000"/>
              </a:lnSpc>
              <a:spcBef>
                <a:spcPct val="50000"/>
              </a:spcBef>
              <a:buClrTx/>
              <a:buSzTx/>
              <a:buNone/>
            </a:pPr>
            <a:endParaRPr lang="tr-TR" altLang="en-US" sz="1600" dirty="0">
              <a:solidFill>
                <a:srgbClr val="000000"/>
              </a:solidFill>
              <a:latin typeface="+mn-lt"/>
              <a:cs typeface="Tahoma" panose="020B0604030504040204" pitchFamily="34" charset="0"/>
            </a:endParaRPr>
          </a:p>
        </p:txBody>
      </p:sp>
      <p:sp>
        <p:nvSpPr>
          <p:cNvPr id="6" name="Text Box 4">
            <a:extLst>
              <a:ext uri="{FF2B5EF4-FFF2-40B4-BE49-F238E27FC236}">
                <a16:creationId xmlns:a16="http://schemas.microsoft.com/office/drawing/2014/main" id="{9C98E155-0BD7-43E9-BB70-C8A2C85F641E}"/>
              </a:ext>
            </a:extLst>
          </p:cNvPr>
          <p:cNvSpPr txBox="1">
            <a:spLocks noChangeArrowheads="1"/>
          </p:cNvSpPr>
          <p:nvPr/>
        </p:nvSpPr>
        <p:spPr bwMode="auto">
          <a:xfrm>
            <a:off x="382363" y="683613"/>
            <a:ext cx="3951724" cy="584775"/>
          </a:xfrm>
          <a:prstGeom prst="rect">
            <a:avLst/>
          </a:prstGeom>
          <a:noFill/>
          <a:ln w="12700" algn="ctr">
            <a:noFill/>
            <a:miter lim="800000"/>
            <a:headEnd/>
            <a:tailEnd/>
          </a:ln>
          <a:effectLst/>
        </p:spPr>
        <p:txBody>
          <a:bodyPr wrap="none" anchor="ctr">
            <a:spAutoFit/>
          </a:bodyPr>
          <a:lstStyle/>
          <a:p>
            <a:pPr algn="ctr" defTabSz="762000">
              <a:spcBef>
                <a:spcPct val="50000"/>
              </a:spcBef>
              <a:defRPr/>
            </a:pPr>
            <a:r>
              <a:rPr lang="tr-TR" sz="3200" dirty="0" err="1">
                <a:solidFill>
                  <a:srgbClr val="FF0000"/>
                </a:solidFill>
                <a:effectLst>
                  <a:outerShdw blurRad="38100" dist="38100" dir="2700000" algn="tl">
                    <a:srgbClr val="FFFFFF"/>
                  </a:outerShdw>
                </a:effectLst>
              </a:rPr>
              <a:t>Abroad</a:t>
            </a:r>
            <a:r>
              <a:rPr lang="tr-TR" sz="3200" dirty="0">
                <a:solidFill>
                  <a:srgbClr val="FF0000"/>
                </a:solidFill>
                <a:effectLst>
                  <a:outerShdw blurRad="38100" dist="38100" dir="2700000" algn="tl">
                    <a:srgbClr val="FFFFFF"/>
                  </a:outerShdw>
                </a:effectLst>
              </a:rPr>
              <a:t> </a:t>
            </a:r>
            <a:r>
              <a:rPr lang="tr-TR" sz="3200" dirty="0" err="1">
                <a:solidFill>
                  <a:srgbClr val="FF0000"/>
                </a:solidFill>
                <a:effectLst>
                  <a:outerShdw blurRad="38100" dist="38100" dir="2700000" algn="tl">
                    <a:srgbClr val="FFFFFF"/>
                  </a:outerShdw>
                </a:effectLst>
              </a:rPr>
              <a:t>Internship</a:t>
            </a:r>
            <a:endParaRPr lang="en-US" sz="3200" dirty="0">
              <a:solidFill>
                <a:srgbClr val="FF0000"/>
              </a:solidFill>
              <a:effectLst>
                <a:outerShdw blurRad="38100" dist="38100" dir="2700000" algn="tl">
                  <a:srgbClr val="FFFFFF"/>
                </a:outerShdw>
              </a:effectLst>
            </a:endParaRPr>
          </a:p>
        </p:txBody>
      </p:sp>
    </p:spTree>
    <p:extLst>
      <p:ext uri="{BB962C8B-B14F-4D97-AF65-F5344CB8AC3E}">
        <p14:creationId xmlns:p14="http://schemas.microsoft.com/office/powerpoint/2010/main" val="352609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42">
            <a:extLst>
              <a:ext uri="{FF2B5EF4-FFF2-40B4-BE49-F238E27FC236}">
                <a16:creationId xmlns:a16="http://schemas.microsoft.com/office/drawing/2014/main" id="{7BC3B1CA-322A-4DA2-93FD-897887322698}"/>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400" dirty="0" err="1">
                <a:effectLst>
                  <a:outerShdw blurRad="38100" dist="38100" dir="2700000" algn="tl">
                    <a:srgbClr val="FFFFFF"/>
                  </a:outerShdw>
                </a:effectLst>
                <a:latin typeface="+mj-lt"/>
                <a:ea typeface="+mj-ea"/>
                <a:cs typeface="+mj-cs"/>
              </a:rPr>
              <a:t>Other</a:t>
            </a:r>
            <a:r>
              <a:rPr lang="tr-TR" sz="4400" dirty="0">
                <a:effectLst>
                  <a:outerShdw blurRad="38100" dist="38100" dir="2700000" algn="tl">
                    <a:srgbClr val="FFFFFF"/>
                  </a:outerShdw>
                </a:effectLst>
                <a:latin typeface="+mj-lt"/>
                <a:ea typeface="+mj-ea"/>
                <a:cs typeface="+mj-cs"/>
              </a:rPr>
              <a:t> </a:t>
            </a:r>
            <a:r>
              <a:rPr lang="tr-TR" sz="4400" dirty="0" err="1">
                <a:effectLst>
                  <a:outerShdw blurRad="38100" dist="38100" dir="2700000" algn="tl">
                    <a:srgbClr val="FFFFFF"/>
                  </a:outerShdw>
                </a:effectLst>
                <a:latin typeface="+mj-lt"/>
                <a:ea typeface="+mj-ea"/>
                <a:cs typeface="+mj-cs"/>
              </a:rPr>
              <a:t>Internship</a:t>
            </a:r>
            <a:endParaRPr lang="tr-TR" sz="4400" dirty="0">
              <a:effectLst>
                <a:outerShdw blurRad="38100" dist="38100" dir="2700000" algn="tl">
                  <a:srgbClr val="FFFFFF"/>
                </a:outerShdw>
              </a:effectLst>
              <a:latin typeface="+mj-lt"/>
              <a:ea typeface="+mj-ea"/>
              <a:cs typeface="+mj-cs"/>
            </a:endParaRPr>
          </a:p>
        </p:txBody>
      </p:sp>
      <p:sp>
        <p:nvSpPr>
          <p:cNvPr id="29698" name="Rectangle 3">
            <a:extLst>
              <a:ext uri="{FF2B5EF4-FFF2-40B4-BE49-F238E27FC236}">
                <a16:creationId xmlns:a16="http://schemas.microsoft.com/office/drawing/2014/main" id="{D33AB3DA-EDCD-4B87-BCBF-F75C0016289C}"/>
              </a:ext>
            </a:extLst>
          </p:cNvPr>
          <p:cNvSpPr>
            <a:spLocks noChangeArrowheads="1"/>
          </p:cNvSpPr>
          <p:nvPr/>
        </p:nvSpPr>
        <p:spPr bwMode="auto">
          <a:xfrm>
            <a:off x="457200" y="1981200"/>
            <a:ext cx="8229600" cy="4688160"/>
          </a:xfrm>
          <a:prstGeom prst="rect">
            <a:avLst/>
          </a:prstGeom>
          <a:noFill/>
          <a:ln>
            <a:noFill/>
          </a:ln>
        </p:spPr>
        <p:txBody>
          <a:bodyPr vert="horz" wrap="square" lIns="91440" tIns="45720" rIns="91440" bIns="45720" numCol="1" anchor="t" anchorCtr="0" compatLnSpc="1">
            <a:prstTxWarp prst="textNoShape">
              <a:avLst/>
            </a:prstTxWarp>
            <a:normAutofit fontScale="85000" lnSpcReduction="20000"/>
          </a:bodyPr>
          <a:lstStyle>
            <a:lvl1pPr marL="361950" indent="-361950" defTabSz="876300">
              <a:spcBef>
                <a:spcPct val="20000"/>
              </a:spcBef>
              <a:buClr>
                <a:schemeClr val="bg2"/>
              </a:buClr>
              <a:buSzPct val="75000"/>
              <a:buFont typeface="Wingdings" panose="05000000000000000000" pitchFamily="2" charset="2"/>
              <a:buChar char="n"/>
              <a:tabLst>
                <a:tab pos="361950" algn="l"/>
                <a:tab pos="1790700" algn="l"/>
              </a:tabLst>
              <a:defRPr sz="3200">
                <a:solidFill>
                  <a:schemeClr val="tx1"/>
                </a:solidFill>
                <a:latin typeface="Arial" panose="020B0604020202020204" pitchFamily="34" charset="0"/>
              </a:defRPr>
            </a:lvl1pPr>
            <a:lvl2pPr marL="742950" indent="-285750" defTabSz="876300">
              <a:spcBef>
                <a:spcPct val="20000"/>
              </a:spcBef>
              <a:buClr>
                <a:schemeClr val="accent2"/>
              </a:buClr>
              <a:buSzPct val="80000"/>
              <a:buFont typeface="Wingdings" panose="05000000000000000000" pitchFamily="2" charset="2"/>
              <a:buChar char="¨"/>
              <a:tabLst>
                <a:tab pos="361950" algn="l"/>
                <a:tab pos="1790700" algn="l"/>
              </a:tabLst>
              <a:defRPr sz="2800">
                <a:solidFill>
                  <a:schemeClr val="tx1"/>
                </a:solidFill>
                <a:latin typeface="Arial" panose="020B0604020202020204" pitchFamily="34" charset="0"/>
              </a:defRPr>
            </a:lvl2pPr>
            <a:lvl3pPr marL="1143000" indent="-228600" defTabSz="876300">
              <a:spcBef>
                <a:spcPct val="20000"/>
              </a:spcBef>
              <a:buClr>
                <a:schemeClr val="bg2"/>
              </a:buClr>
              <a:buSzPct val="65000"/>
              <a:buFont typeface="Wingdings" panose="05000000000000000000" pitchFamily="2" charset="2"/>
              <a:buChar char="n"/>
              <a:tabLst>
                <a:tab pos="361950" algn="l"/>
                <a:tab pos="1790700" algn="l"/>
              </a:tabLst>
              <a:defRPr sz="2400">
                <a:solidFill>
                  <a:schemeClr val="tx1"/>
                </a:solidFill>
                <a:latin typeface="Arial" panose="020B0604020202020204" pitchFamily="34" charset="0"/>
              </a:defRPr>
            </a:lvl3pPr>
            <a:lvl4pPr marL="1600200" indent="-228600" defTabSz="876300">
              <a:spcBef>
                <a:spcPct val="20000"/>
              </a:spcBef>
              <a:buClr>
                <a:schemeClr val="accent2"/>
              </a:buClr>
              <a:buSzPct val="70000"/>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4pPr>
            <a:lvl5pPr marL="2057400" indent="-228600" defTabSz="876300">
              <a:spcBef>
                <a:spcPct val="20000"/>
              </a:spcBef>
              <a:buClr>
                <a:schemeClr val="bg2"/>
              </a:buClr>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5pPr>
            <a:lvl6pPr marL="2514600" indent="-228600" defTabSz="876300" eaLnBrk="0" fontAlgn="base" hangingPunct="0">
              <a:spcBef>
                <a:spcPct val="20000"/>
              </a:spcBef>
              <a:spcAft>
                <a:spcPct val="0"/>
              </a:spcAft>
              <a:buClr>
                <a:schemeClr val="bg2"/>
              </a:buClr>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6pPr>
            <a:lvl7pPr marL="2971800" indent="-228600" defTabSz="876300" eaLnBrk="0" fontAlgn="base" hangingPunct="0">
              <a:spcBef>
                <a:spcPct val="20000"/>
              </a:spcBef>
              <a:spcAft>
                <a:spcPct val="0"/>
              </a:spcAft>
              <a:buClr>
                <a:schemeClr val="bg2"/>
              </a:buClr>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7pPr>
            <a:lvl8pPr marL="3429000" indent="-228600" defTabSz="876300" eaLnBrk="0" fontAlgn="base" hangingPunct="0">
              <a:spcBef>
                <a:spcPct val="20000"/>
              </a:spcBef>
              <a:spcAft>
                <a:spcPct val="0"/>
              </a:spcAft>
              <a:buClr>
                <a:schemeClr val="bg2"/>
              </a:buClr>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8pPr>
            <a:lvl9pPr marL="3886200" indent="-228600" defTabSz="876300" eaLnBrk="0" fontAlgn="base" hangingPunct="0">
              <a:spcBef>
                <a:spcPct val="20000"/>
              </a:spcBef>
              <a:spcAft>
                <a:spcPct val="0"/>
              </a:spcAft>
              <a:buClr>
                <a:schemeClr val="bg2"/>
              </a:buClr>
              <a:buFont typeface="Wingdings" panose="05000000000000000000" pitchFamily="2" charset="2"/>
              <a:buChar char="§"/>
              <a:tabLst>
                <a:tab pos="361950" algn="l"/>
                <a:tab pos="1790700" algn="l"/>
              </a:tabLst>
              <a:defRPr sz="2000">
                <a:solidFill>
                  <a:schemeClr val="tx1"/>
                </a:solidFill>
                <a:latin typeface="Arial" panose="020B0604020202020204" pitchFamily="34" charset="0"/>
              </a:defRPr>
            </a:lvl9pPr>
          </a:lstStyle>
          <a:p>
            <a:pPr algn="just">
              <a:lnSpc>
                <a:spcPct val="150000"/>
              </a:lnSpc>
              <a:buFont typeface="Wingdings" pitchFamily="2" charset="2"/>
              <a:buChar char="q"/>
            </a:pPr>
            <a:r>
              <a:rPr lang="tr-TR" sz="1600" dirty="0" err="1"/>
              <a:t>Other</a:t>
            </a:r>
            <a:r>
              <a:rPr lang="tr-TR" sz="1600" dirty="0"/>
              <a:t> </a:t>
            </a:r>
            <a:r>
              <a:rPr lang="tr-TR" sz="1600" dirty="0" err="1"/>
              <a:t>Internships</a:t>
            </a:r>
            <a:r>
              <a:rPr lang="tr-TR" sz="1600" dirty="0"/>
              <a:t> (</a:t>
            </a:r>
            <a:r>
              <a:rPr lang="tr-TR" sz="1600" dirty="0" err="1"/>
              <a:t>Optional</a:t>
            </a:r>
            <a:r>
              <a:rPr lang="tr-TR" sz="1600" dirty="0"/>
              <a:t>/</a:t>
            </a:r>
            <a:r>
              <a:rPr lang="tr-TR" sz="1600" dirty="0" err="1"/>
              <a:t>Voluntary</a:t>
            </a:r>
            <a:r>
              <a:rPr lang="tr-TR" sz="1600" dirty="0"/>
              <a:t> </a:t>
            </a:r>
            <a:r>
              <a:rPr lang="tr-TR" sz="1600" dirty="0" err="1"/>
              <a:t>Internship</a:t>
            </a:r>
            <a:r>
              <a:rPr lang="tr-TR" sz="1600" dirty="0"/>
              <a:t>): </a:t>
            </a:r>
            <a:r>
              <a:rPr lang="tr-TR" sz="1600" dirty="0" err="1"/>
              <a:t>Non-mandatory</a:t>
            </a:r>
            <a:r>
              <a:rPr lang="tr-TR" sz="1600" dirty="0"/>
              <a:t> (</a:t>
            </a:r>
            <a:r>
              <a:rPr lang="tr-TR" sz="1600" dirty="0" err="1"/>
              <a:t>voluntary</a:t>
            </a:r>
            <a:r>
              <a:rPr lang="tr-TR" sz="1600" dirty="0"/>
              <a:t>) </a:t>
            </a:r>
            <a:r>
              <a:rPr lang="tr-TR" sz="1600" dirty="0" err="1"/>
              <a:t>internship</a:t>
            </a:r>
            <a:r>
              <a:rPr lang="tr-TR" sz="1600" dirty="0"/>
              <a:t> is an </a:t>
            </a:r>
            <a:r>
              <a:rPr lang="tr-TR" sz="1600" dirty="0" err="1"/>
              <a:t>internship</a:t>
            </a:r>
            <a:r>
              <a:rPr lang="tr-TR" sz="1600" dirty="0"/>
              <a:t> </a:t>
            </a:r>
            <a:r>
              <a:rPr lang="tr-TR" sz="1600" dirty="0" err="1"/>
              <a:t>that</a:t>
            </a:r>
            <a:r>
              <a:rPr lang="tr-TR" sz="1600" dirty="0"/>
              <a:t> is not </a:t>
            </a:r>
            <a:r>
              <a:rPr lang="tr-TR" sz="1600" dirty="0" err="1"/>
              <a:t>compulsory</a:t>
            </a:r>
            <a:r>
              <a:rPr lang="tr-TR" sz="1600" dirty="0"/>
              <a:t> in </a:t>
            </a:r>
            <a:r>
              <a:rPr lang="tr-TR" sz="1600" dirty="0" err="1"/>
              <a:t>the</a:t>
            </a:r>
            <a:r>
              <a:rPr lang="tr-TR" sz="1600" dirty="0"/>
              <a:t> </a:t>
            </a:r>
            <a:r>
              <a:rPr lang="tr-TR" sz="1600" dirty="0" err="1"/>
              <a:t>curriculum</a:t>
            </a:r>
            <a:r>
              <a:rPr lang="tr-TR" sz="1600" dirty="0"/>
              <a:t> </a:t>
            </a:r>
            <a:r>
              <a:rPr lang="tr-TR" sz="1600" dirty="0" err="1"/>
              <a:t>and</a:t>
            </a:r>
            <a:r>
              <a:rPr lang="tr-TR" sz="1600" dirty="0"/>
              <a:t> is done </a:t>
            </a:r>
            <a:r>
              <a:rPr lang="tr-TR" sz="1600" dirty="0" err="1"/>
              <a:t>upon</a:t>
            </a:r>
            <a:r>
              <a:rPr lang="tr-TR" sz="1600" dirty="0"/>
              <a:t> </a:t>
            </a:r>
            <a:r>
              <a:rPr lang="tr-TR" sz="1600" dirty="0" err="1"/>
              <a:t>the</a:t>
            </a:r>
            <a:r>
              <a:rPr lang="tr-TR" sz="1600" dirty="0"/>
              <a:t> </a:t>
            </a:r>
            <a:r>
              <a:rPr lang="tr-TR" sz="1600" dirty="0" err="1"/>
              <a:t>student's</a:t>
            </a:r>
            <a:r>
              <a:rPr lang="tr-TR" sz="1600" dirty="0"/>
              <a:t> </a:t>
            </a:r>
            <a:r>
              <a:rPr lang="tr-TR" sz="1600" dirty="0" err="1"/>
              <a:t>request</a:t>
            </a:r>
            <a:r>
              <a:rPr lang="tr-TR" sz="1600" dirty="0"/>
              <a:t>. </a:t>
            </a:r>
            <a:r>
              <a:rPr lang="tr-TR" sz="1600" dirty="0" err="1"/>
              <a:t>It</a:t>
            </a:r>
            <a:r>
              <a:rPr lang="tr-TR" sz="1600" dirty="0"/>
              <a:t> can be </a:t>
            </a:r>
            <a:r>
              <a:rPr lang="tr-TR" sz="1600" dirty="0" err="1"/>
              <a:t>carried</a:t>
            </a:r>
            <a:r>
              <a:rPr lang="tr-TR" sz="1600" dirty="0"/>
              <a:t> </a:t>
            </a:r>
            <a:r>
              <a:rPr lang="tr-TR" sz="1600" dirty="0" err="1"/>
              <a:t>out</a:t>
            </a:r>
            <a:r>
              <a:rPr lang="tr-TR" sz="1600" dirty="0"/>
              <a:t> </a:t>
            </a:r>
            <a:r>
              <a:rPr lang="tr-TR" sz="1600" dirty="0" err="1">
                <a:highlight>
                  <a:srgbClr val="FFFF00"/>
                </a:highlight>
              </a:rPr>
              <a:t>from</a:t>
            </a:r>
            <a:r>
              <a:rPr lang="tr-TR" sz="1600" dirty="0">
                <a:highlight>
                  <a:srgbClr val="FFFF00"/>
                </a:highlight>
              </a:rPr>
              <a:t> </a:t>
            </a:r>
            <a:r>
              <a:rPr lang="tr-TR" sz="1600" dirty="0" err="1">
                <a:highlight>
                  <a:srgbClr val="FFFF00"/>
                </a:highlight>
              </a:rPr>
              <a:t>the</a:t>
            </a:r>
            <a:r>
              <a:rPr lang="tr-TR" sz="1600" dirty="0">
                <a:highlight>
                  <a:srgbClr val="FFFF00"/>
                </a:highlight>
              </a:rPr>
              <a:t> </a:t>
            </a:r>
            <a:r>
              <a:rPr lang="tr-TR" sz="1600" dirty="0" err="1">
                <a:highlight>
                  <a:srgbClr val="FFFF00"/>
                </a:highlight>
              </a:rPr>
              <a:t>end</a:t>
            </a:r>
            <a:r>
              <a:rPr lang="tr-TR" sz="1600" dirty="0">
                <a:highlight>
                  <a:srgbClr val="FFFF00"/>
                </a:highlight>
              </a:rPr>
              <a:t> of </a:t>
            </a:r>
            <a:r>
              <a:rPr lang="tr-TR" sz="1600" dirty="0" err="1">
                <a:highlight>
                  <a:srgbClr val="FFFF00"/>
                </a:highlight>
              </a:rPr>
              <a:t>the</a:t>
            </a:r>
            <a:r>
              <a:rPr lang="tr-TR" sz="1600" dirty="0">
                <a:highlight>
                  <a:srgbClr val="FFFF00"/>
                </a:highlight>
              </a:rPr>
              <a:t> 4th </a:t>
            </a:r>
            <a:r>
              <a:rPr lang="tr-TR" sz="1600" dirty="0" err="1">
                <a:highlight>
                  <a:srgbClr val="FFFF00"/>
                </a:highlight>
              </a:rPr>
              <a:t>semester</a:t>
            </a:r>
            <a:r>
              <a:rPr lang="tr-TR" sz="1600" dirty="0">
                <a:highlight>
                  <a:srgbClr val="FFFF00"/>
                </a:highlight>
              </a:rPr>
              <a:t> </a:t>
            </a:r>
            <a:r>
              <a:rPr lang="tr-TR" sz="1600" dirty="0" err="1">
                <a:highlight>
                  <a:srgbClr val="FFFF00"/>
                </a:highlight>
              </a:rPr>
              <a:t>throughout</a:t>
            </a:r>
            <a:r>
              <a:rPr lang="tr-TR" sz="1600" dirty="0">
                <a:highlight>
                  <a:srgbClr val="FFFF00"/>
                </a:highlight>
              </a:rPr>
              <a:t> </a:t>
            </a:r>
            <a:r>
              <a:rPr lang="tr-TR" sz="1600" dirty="0" err="1">
                <a:highlight>
                  <a:srgbClr val="FFFF00"/>
                </a:highlight>
              </a:rPr>
              <a:t>the</a:t>
            </a:r>
            <a:r>
              <a:rPr lang="tr-TR" sz="1600" dirty="0">
                <a:highlight>
                  <a:srgbClr val="FFFF00"/>
                </a:highlight>
              </a:rPr>
              <a:t> </a:t>
            </a:r>
            <a:r>
              <a:rPr lang="tr-TR" sz="1600" dirty="0" err="1">
                <a:highlight>
                  <a:srgbClr val="FFFF00"/>
                </a:highlight>
              </a:rPr>
              <a:t>entire</a:t>
            </a:r>
            <a:r>
              <a:rPr lang="tr-TR" sz="1600" dirty="0">
                <a:highlight>
                  <a:srgbClr val="FFFF00"/>
                </a:highlight>
              </a:rPr>
              <a:t> </a:t>
            </a:r>
            <a:r>
              <a:rPr lang="tr-TR" sz="1600" dirty="0" err="1">
                <a:highlight>
                  <a:srgbClr val="FFFF00"/>
                </a:highlight>
              </a:rPr>
              <a:t>education</a:t>
            </a:r>
            <a:r>
              <a:rPr lang="tr-TR" sz="1600" dirty="0">
                <a:highlight>
                  <a:srgbClr val="FFFF00"/>
                </a:highlight>
              </a:rPr>
              <a:t> </a:t>
            </a:r>
            <a:r>
              <a:rPr lang="tr-TR" sz="1600" dirty="0" err="1">
                <a:highlight>
                  <a:srgbClr val="FFFF00"/>
                </a:highlight>
              </a:rPr>
              <a:t>period</a:t>
            </a:r>
            <a:r>
              <a:rPr lang="tr-TR" sz="1600" dirty="0">
                <a:highlight>
                  <a:srgbClr val="FFFF00"/>
                </a:highlight>
              </a:rPr>
              <a:t> (3 </a:t>
            </a:r>
            <a:r>
              <a:rPr lang="tr-TR" sz="1600" dirty="0" err="1">
                <a:highlight>
                  <a:srgbClr val="FFFF00"/>
                </a:highlight>
              </a:rPr>
              <a:t>free</a:t>
            </a:r>
            <a:r>
              <a:rPr lang="tr-TR" sz="1600" dirty="0">
                <a:highlight>
                  <a:srgbClr val="FFFF00"/>
                </a:highlight>
              </a:rPr>
              <a:t> </a:t>
            </a:r>
            <a:r>
              <a:rPr lang="tr-TR" sz="1600" dirty="0" err="1">
                <a:highlight>
                  <a:srgbClr val="FFFF00"/>
                </a:highlight>
              </a:rPr>
              <a:t>working</a:t>
            </a:r>
            <a:r>
              <a:rPr lang="tr-TR" sz="1600" dirty="0">
                <a:highlight>
                  <a:srgbClr val="FFFF00"/>
                </a:highlight>
              </a:rPr>
              <a:t> </a:t>
            </a:r>
            <a:r>
              <a:rPr lang="tr-TR" sz="1600" dirty="0" err="1">
                <a:highlight>
                  <a:srgbClr val="FFFF00"/>
                </a:highlight>
              </a:rPr>
              <a:t>days</a:t>
            </a:r>
            <a:r>
              <a:rPr lang="tr-TR" sz="1600" dirty="0">
                <a:highlight>
                  <a:srgbClr val="FFFF00"/>
                </a:highlight>
              </a:rPr>
              <a:t>) </a:t>
            </a:r>
            <a:r>
              <a:rPr lang="tr-TR" sz="1600" dirty="0" err="1">
                <a:highlight>
                  <a:srgbClr val="FFFF00"/>
                </a:highlight>
              </a:rPr>
              <a:t>and</a:t>
            </a:r>
            <a:r>
              <a:rPr lang="tr-TR" sz="1600" dirty="0">
                <a:highlight>
                  <a:srgbClr val="FFFF00"/>
                </a:highlight>
              </a:rPr>
              <a:t> </a:t>
            </a:r>
            <a:r>
              <a:rPr lang="tr-TR" sz="1600" dirty="0" err="1">
                <a:highlight>
                  <a:srgbClr val="FFFF00"/>
                </a:highlight>
              </a:rPr>
              <a:t>during</a:t>
            </a:r>
            <a:r>
              <a:rPr lang="tr-TR" sz="1600" dirty="0">
                <a:highlight>
                  <a:srgbClr val="FFFF00"/>
                </a:highlight>
              </a:rPr>
              <a:t> </a:t>
            </a:r>
            <a:r>
              <a:rPr lang="tr-TR" sz="1600" dirty="0" err="1">
                <a:highlight>
                  <a:srgbClr val="FFFF00"/>
                </a:highlight>
              </a:rPr>
              <a:t>academic</a:t>
            </a:r>
            <a:r>
              <a:rPr lang="tr-TR" sz="1600" dirty="0">
                <a:highlight>
                  <a:srgbClr val="FFFF00"/>
                </a:highlight>
              </a:rPr>
              <a:t> </a:t>
            </a:r>
            <a:r>
              <a:rPr lang="tr-TR" sz="1600" dirty="0" err="1">
                <a:highlight>
                  <a:srgbClr val="FFFF00"/>
                </a:highlight>
              </a:rPr>
              <a:t>breaks</a:t>
            </a:r>
            <a:r>
              <a:rPr lang="tr-TR" sz="1600" dirty="0">
                <a:highlight>
                  <a:srgbClr val="FFFF00"/>
                </a:highlight>
              </a:rPr>
              <a:t>.</a:t>
            </a:r>
            <a:endParaRPr lang="tr-TR" sz="1600" dirty="0"/>
          </a:p>
          <a:p>
            <a:pPr algn="just">
              <a:lnSpc>
                <a:spcPct val="150000"/>
              </a:lnSpc>
              <a:buFont typeface="Wingdings" pitchFamily="2" charset="2"/>
              <a:buChar char="q"/>
            </a:pPr>
            <a:r>
              <a:rPr lang="tr-TR" sz="1600" dirty="0" err="1"/>
              <a:t>The</a:t>
            </a:r>
            <a:r>
              <a:rPr lang="tr-TR" sz="1600" dirty="0"/>
              <a:t> </a:t>
            </a:r>
            <a:r>
              <a:rPr lang="tr-TR" sz="1600" dirty="0" err="1"/>
              <a:t>completion</a:t>
            </a:r>
            <a:r>
              <a:rPr lang="tr-TR" sz="1600" dirty="0"/>
              <a:t> of </a:t>
            </a:r>
            <a:r>
              <a:rPr lang="tr-TR" sz="1600" dirty="0" err="1"/>
              <a:t>other</a:t>
            </a:r>
            <a:r>
              <a:rPr lang="tr-TR" sz="1600" dirty="0"/>
              <a:t> </a:t>
            </a:r>
            <a:r>
              <a:rPr lang="tr-TR" sz="1600" dirty="0" err="1"/>
              <a:t>internships</a:t>
            </a:r>
            <a:r>
              <a:rPr lang="tr-TR" sz="1600" dirty="0"/>
              <a:t> is not a </a:t>
            </a:r>
            <a:r>
              <a:rPr lang="tr-TR" sz="1600" dirty="0" err="1"/>
              <a:t>prerequisite</a:t>
            </a:r>
            <a:r>
              <a:rPr lang="tr-TR" sz="1600" dirty="0"/>
              <a:t> </a:t>
            </a:r>
            <a:r>
              <a:rPr lang="tr-TR" sz="1600" dirty="0" err="1"/>
              <a:t>for</a:t>
            </a:r>
            <a:r>
              <a:rPr lang="tr-TR" sz="1600" dirty="0"/>
              <a:t> </a:t>
            </a:r>
            <a:r>
              <a:rPr lang="tr-TR" sz="1600" dirty="0" err="1"/>
              <a:t>doing</a:t>
            </a:r>
            <a:r>
              <a:rPr lang="tr-TR" sz="1600" dirty="0"/>
              <a:t> a </a:t>
            </a:r>
            <a:r>
              <a:rPr lang="tr-TR" sz="1600" dirty="0" err="1"/>
              <a:t>voluntary</a:t>
            </a:r>
            <a:r>
              <a:rPr lang="tr-TR" sz="1600" dirty="0"/>
              <a:t> </a:t>
            </a:r>
            <a:r>
              <a:rPr lang="tr-TR" sz="1600" dirty="0" err="1"/>
              <a:t>internship</a:t>
            </a:r>
            <a:r>
              <a:rPr lang="tr-TR" sz="1600" dirty="0"/>
              <a:t>. </a:t>
            </a:r>
          </a:p>
          <a:p>
            <a:pPr algn="just">
              <a:lnSpc>
                <a:spcPct val="150000"/>
              </a:lnSpc>
              <a:buFont typeface="Wingdings" pitchFamily="2" charset="2"/>
              <a:buChar char="q"/>
            </a:pPr>
            <a:r>
              <a:rPr lang="tr-TR" sz="1600" dirty="0" err="1">
                <a:solidFill>
                  <a:srgbClr val="FF0000"/>
                </a:solidFill>
              </a:rPr>
              <a:t>Mandatory</a:t>
            </a:r>
            <a:r>
              <a:rPr lang="tr-TR" sz="1600" dirty="0">
                <a:solidFill>
                  <a:srgbClr val="FF0000"/>
                </a:solidFill>
              </a:rPr>
              <a:t> </a:t>
            </a:r>
            <a:r>
              <a:rPr lang="tr-TR" sz="1600" dirty="0" err="1">
                <a:solidFill>
                  <a:srgbClr val="FF0000"/>
                </a:solidFill>
              </a:rPr>
              <a:t>internship</a:t>
            </a:r>
            <a:r>
              <a:rPr lang="tr-TR" sz="1600" dirty="0">
                <a:solidFill>
                  <a:srgbClr val="FF0000"/>
                </a:solidFill>
              </a:rPr>
              <a:t> </a:t>
            </a:r>
            <a:r>
              <a:rPr lang="tr-TR" sz="1600" dirty="0" err="1">
                <a:solidFill>
                  <a:srgbClr val="FF0000"/>
                </a:solidFill>
              </a:rPr>
              <a:t>criteria</a:t>
            </a:r>
            <a:r>
              <a:rPr lang="tr-TR" sz="1600" dirty="0">
                <a:solidFill>
                  <a:srgbClr val="FF0000"/>
                </a:solidFill>
              </a:rPr>
              <a:t> </a:t>
            </a:r>
            <a:r>
              <a:rPr lang="tr-TR" sz="1600" dirty="0" err="1">
                <a:solidFill>
                  <a:srgbClr val="FF0000"/>
                </a:solidFill>
              </a:rPr>
              <a:t>also</a:t>
            </a:r>
            <a:r>
              <a:rPr lang="tr-TR" sz="1600" dirty="0">
                <a:solidFill>
                  <a:srgbClr val="FF0000"/>
                </a:solidFill>
              </a:rPr>
              <a:t> </a:t>
            </a:r>
            <a:r>
              <a:rPr lang="tr-TR" sz="1600" dirty="0" err="1">
                <a:solidFill>
                  <a:srgbClr val="FF0000"/>
                </a:solidFill>
              </a:rPr>
              <a:t>apply</a:t>
            </a:r>
            <a:r>
              <a:rPr lang="tr-TR" sz="1600" dirty="0">
                <a:solidFill>
                  <a:srgbClr val="FF0000"/>
                </a:solidFill>
              </a:rPr>
              <a:t> </a:t>
            </a:r>
            <a:r>
              <a:rPr lang="tr-TR" sz="1600" dirty="0" err="1">
                <a:solidFill>
                  <a:srgbClr val="FF0000"/>
                </a:solidFill>
              </a:rPr>
              <a:t>to</a:t>
            </a:r>
            <a:r>
              <a:rPr lang="tr-TR" sz="1600" dirty="0">
                <a:solidFill>
                  <a:srgbClr val="FF0000"/>
                </a:solidFill>
              </a:rPr>
              <a:t> </a:t>
            </a:r>
            <a:r>
              <a:rPr lang="tr-TR" sz="1600" dirty="0" err="1">
                <a:solidFill>
                  <a:srgbClr val="FF0000"/>
                </a:solidFill>
              </a:rPr>
              <a:t>voluntary</a:t>
            </a:r>
            <a:r>
              <a:rPr lang="tr-TR" sz="1600" dirty="0">
                <a:solidFill>
                  <a:srgbClr val="FF0000"/>
                </a:solidFill>
              </a:rPr>
              <a:t> </a:t>
            </a:r>
            <a:r>
              <a:rPr lang="tr-TR" sz="1600" dirty="0" err="1">
                <a:solidFill>
                  <a:srgbClr val="FF0000"/>
                </a:solidFill>
              </a:rPr>
              <a:t>internships</a:t>
            </a:r>
            <a:r>
              <a:rPr lang="tr-TR" sz="1600" dirty="0">
                <a:solidFill>
                  <a:srgbClr val="FF0000"/>
                </a:solidFill>
              </a:rPr>
              <a:t>. </a:t>
            </a:r>
          </a:p>
          <a:p>
            <a:pPr algn="just">
              <a:lnSpc>
                <a:spcPct val="150000"/>
              </a:lnSpc>
              <a:buFont typeface="Wingdings" pitchFamily="2" charset="2"/>
              <a:buChar char="q"/>
            </a:pPr>
            <a:r>
              <a:rPr lang="tr-TR" sz="1600" dirty="0" err="1"/>
              <a:t>For</a:t>
            </a:r>
            <a:r>
              <a:rPr lang="tr-TR" sz="1600" dirty="0"/>
              <a:t> a </a:t>
            </a:r>
            <a:r>
              <a:rPr lang="tr-TR" sz="1600" dirty="0" err="1"/>
              <a:t>voluntary</a:t>
            </a:r>
            <a:r>
              <a:rPr lang="tr-TR" sz="1600" dirty="0"/>
              <a:t> </a:t>
            </a:r>
            <a:r>
              <a:rPr lang="tr-TR" sz="1600" dirty="0" err="1"/>
              <a:t>internship</a:t>
            </a:r>
            <a:r>
              <a:rPr lang="tr-TR" sz="1600" dirty="0"/>
              <a:t>, </a:t>
            </a:r>
            <a:r>
              <a:rPr lang="tr-TR" sz="1600" dirty="0" err="1"/>
              <a:t>the</a:t>
            </a:r>
            <a:r>
              <a:rPr lang="tr-TR" sz="1600" dirty="0"/>
              <a:t> </a:t>
            </a:r>
            <a:r>
              <a:rPr lang="tr-TR" sz="1600" dirty="0" err="1"/>
              <a:t>student</a:t>
            </a:r>
            <a:r>
              <a:rPr lang="tr-TR" sz="1600" dirty="0"/>
              <a:t> </a:t>
            </a:r>
            <a:r>
              <a:rPr lang="tr-TR" sz="1600" dirty="0" err="1"/>
              <a:t>must</a:t>
            </a:r>
            <a:r>
              <a:rPr lang="tr-TR" sz="1600" dirty="0"/>
              <a:t> </a:t>
            </a:r>
            <a:r>
              <a:rPr lang="tr-TR" sz="1600" dirty="0" err="1"/>
              <a:t>submit</a:t>
            </a:r>
            <a:r>
              <a:rPr lang="tr-TR" sz="1600" dirty="0"/>
              <a:t> a </a:t>
            </a:r>
            <a:r>
              <a:rPr lang="tr-TR" sz="1600" dirty="0" err="1"/>
              <a:t>petition</a:t>
            </a:r>
            <a:r>
              <a:rPr lang="tr-TR" sz="1600" dirty="0"/>
              <a:t> </a:t>
            </a:r>
            <a:r>
              <a:rPr lang="tr-TR" sz="1600" dirty="0" err="1"/>
              <a:t>to</a:t>
            </a:r>
            <a:r>
              <a:rPr lang="tr-TR" sz="1600" dirty="0"/>
              <a:t> </a:t>
            </a:r>
            <a:r>
              <a:rPr lang="tr-TR" sz="1600" dirty="0" err="1"/>
              <a:t>the</a:t>
            </a:r>
            <a:r>
              <a:rPr lang="tr-TR" sz="1600" dirty="0"/>
              <a:t> </a:t>
            </a:r>
            <a:r>
              <a:rPr lang="tr-TR" sz="1600" dirty="0" err="1"/>
              <a:t>department</a:t>
            </a:r>
            <a:r>
              <a:rPr lang="tr-TR" sz="1600" dirty="0"/>
              <a:t>. </a:t>
            </a:r>
            <a:r>
              <a:rPr lang="tr-TR" sz="1600" dirty="0" err="1"/>
              <a:t>If</a:t>
            </a:r>
            <a:r>
              <a:rPr lang="tr-TR" sz="1600" dirty="0"/>
              <a:t> </a:t>
            </a:r>
            <a:r>
              <a:rPr lang="tr-TR" sz="1600" dirty="0" err="1"/>
              <a:t>the</a:t>
            </a:r>
            <a:r>
              <a:rPr lang="tr-TR" sz="1600" dirty="0"/>
              <a:t> </a:t>
            </a:r>
            <a:r>
              <a:rPr lang="tr-TR" sz="1600" dirty="0" err="1"/>
              <a:t>petition</a:t>
            </a:r>
            <a:r>
              <a:rPr lang="tr-TR" sz="1600" dirty="0"/>
              <a:t> is </a:t>
            </a:r>
            <a:r>
              <a:rPr lang="tr-TR" sz="1600" dirty="0" err="1"/>
              <a:t>approved</a:t>
            </a:r>
            <a:r>
              <a:rPr lang="tr-TR" sz="1600" dirty="0"/>
              <a:t> </a:t>
            </a:r>
            <a:r>
              <a:rPr lang="tr-TR" sz="1600" dirty="0" err="1"/>
              <a:t>by</a:t>
            </a:r>
            <a:r>
              <a:rPr lang="tr-TR" sz="1600" dirty="0"/>
              <a:t> </a:t>
            </a:r>
            <a:r>
              <a:rPr lang="tr-TR" sz="1600" dirty="0" err="1"/>
              <a:t>the</a:t>
            </a:r>
            <a:r>
              <a:rPr lang="tr-TR" sz="1600" dirty="0"/>
              <a:t> </a:t>
            </a:r>
            <a:r>
              <a:rPr lang="tr-TR" sz="1600" dirty="0" err="1"/>
              <a:t>internship</a:t>
            </a:r>
            <a:r>
              <a:rPr lang="tr-TR" sz="1600" dirty="0"/>
              <a:t> </a:t>
            </a:r>
            <a:r>
              <a:rPr lang="tr-TR" sz="1600" dirty="0" err="1"/>
              <a:t>commission</a:t>
            </a:r>
            <a:r>
              <a:rPr lang="tr-TR" sz="1600" dirty="0"/>
              <a:t> </a:t>
            </a:r>
            <a:r>
              <a:rPr lang="tr-TR" sz="1600" dirty="0" err="1"/>
              <a:t>and</a:t>
            </a:r>
            <a:r>
              <a:rPr lang="tr-TR" sz="1600" dirty="0"/>
              <a:t> </a:t>
            </a:r>
            <a:r>
              <a:rPr lang="tr-TR" sz="1600" dirty="0" err="1"/>
              <a:t>the</a:t>
            </a:r>
            <a:r>
              <a:rPr lang="tr-TR" sz="1600" dirty="0"/>
              <a:t> </a:t>
            </a:r>
            <a:r>
              <a:rPr lang="tr-TR" sz="1600" dirty="0" err="1"/>
              <a:t>Faculty</a:t>
            </a:r>
            <a:r>
              <a:rPr lang="tr-TR" sz="1600" dirty="0"/>
              <a:t> Board of Directors, </a:t>
            </a:r>
            <a:r>
              <a:rPr lang="tr-TR" sz="1600" dirty="0" err="1"/>
              <a:t>insurance</a:t>
            </a:r>
            <a:r>
              <a:rPr lang="tr-TR" sz="1600" dirty="0"/>
              <a:t> </a:t>
            </a:r>
            <a:r>
              <a:rPr lang="tr-TR" sz="1600" dirty="0" err="1"/>
              <a:t>entry</a:t>
            </a:r>
            <a:r>
              <a:rPr lang="tr-TR" sz="1600" dirty="0"/>
              <a:t> </a:t>
            </a:r>
            <a:r>
              <a:rPr lang="tr-TR" sz="1600" dirty="0" err="1"/>
              <a:t>will</a:t>
            </a:r>
            <a:r>
              <a:rPr lang="tr-TR" sz="1600" dirty="0"/>
              <a:t> be </a:t>
            </a:r>
            <a:r>
              <a:rPr lang="tr-TR" sz="1600" dirty="0" err="1"/>
              <a:t>made</a:t>
            </a:r>
            <a:r>
              <a:rPr lang="tr-TR" sz="1600" dirty="0"/>
              <a:t>, </a:t>
            </a:r>
            <a:r>
              <a:rPr lang="tr-TR" sz="1600" dirty="0" err="1"/>
              <a:t>and</a:t>
            </a:r>
            <a:r>
              <a:rPr lang="tr-TR" sz="1600" dirty="0"/>
              <a:t> </a:t>
            </a:r>
            <a:r>
              <a:rPr lang="tr-TR" sz="1600" dirty="0" err="1"/>
              <a:t>the</a:t>
            </a:r>
            <a:r>
              <a:rPr lang="tr-TR" sz="1600" dirty="0"/>
              <a:t> </a:t>
            </a:r>
            <a:r>
              <a:rPr lang="tr-TR" sz="1600" dirty="0" err="1"/>
              <a:t>student</a:t>
            </a:r>
            <a:r>
              <a:rPr lang="tr-TR" sz="1600" dirty="0"/>
              <a:t> can </a:t>
            </a:r>
            <a:r>
              <a:rPr lang="tr-TR" sz="1600" dirty="0" err="1"/>
              <a:t>carry</a:t>
            </a:r>
            <a:r>
              <a:rPr lang="tr-TR" sz="1600" dirty="0"/>
              <a:t> </a:t>
            </a:r>
            <a:r>
              <a:rPr lang="tr-TR" sz="1600" dirty="0" err="1"/>
              <a:t>out</a:t>
            </a:r>
            <a:r>
              <a:rPr lang="tr-TR" sz="1600" dirty="0"/>
              <a:t> </a:t>
            </a:r>
            <a:r>
              <a:rPr lang="tr-TR" sz="1600" dirty="0" err="1"/>
              <a:t>their</a:t>
            </a:r>
            <a:r>
              <a:rPr lang="tr-TR" sz="1600" dirty="0"/>
              <a:t> </a:t>
            </a:r>
            <a:r>
              <a:rPr lang="tr-TR" sz="1600" dirty="0" err="1"/>
              <a:t>voluntary</a:t>
            </a:r>
            <a:r>
              <a:rPr lang="tr-TR" sz="1600" dirty="0"/>
              <a:t> </a:t>
            </a:r>
            <a:r>
              <a:rPr lang="tr-TR" sz="1600" dirty="0" err="1"/>
              <a:t>internship</a:t>
            </a:r>
            <a:r>
              <a:rPr lang="tr-TR" sz="1600" dirty="0"/>
              <a:t>.</a:t>
            </a:r>
          </a:p>
          <a:p>
            <a:pPr algn="just">
              <a:lnSpc>
                <a:spcPct val="150000"/>
              </a:lnSpc>
              <a:buFont typeface="Wingdings" pitchFamily="2" charset="2"/>
              <a:buChar char="q"/>
            </a:pPr>
            <a:r>
              <a:rPr lang="en-US" altLang="en-US" sz="1500" b="0" dirty="0">
                <a:latin typeface="+mn-lt"/>
              </a:rPr>
              <a:t>The Faculty Board, upon the recommendation of the Department Head, is authorized to grant exemptions to students for internships completed at previous higher education institutions, provided they have the necessary documentation. Decisions of the Faculty Board regarding these exemptions are communicated to the Student Affairs Office. Students in this situation are required to obtain their internship documents from the relevant higher education institution within their first semester of enrollment. Students who fail to submit their internship documents within the specified semester will have their internship exemption requests rejected.</a:t>
            </a:r>
            <a:endParaRPr lang="tr-TR" altLang="en-US" sz="1500" b="0" dirty="0">
              <a:latin typeface="+mn-lt"/>
            </a:endParaRPr>
          </a:p>
        </p:txBody>
      </p:sp>
    </p:spTree>
    <p:extLst>
      <p:ext uri="{BB962C8B-B14F-4D97-AF65-F5344CB8AC3E}">
        <p14:creationId xmlns:p14="http://schemas.microsoft.com/office/powerpoint/2010/main" val="223073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bwMode="auto">
          <a:xfrm>
            <a:off x="428032" y="1372561"/>
            <a:ext cx="8229600" cy="4616152"/>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85750" indent="-285750" algn="just">
              <a:lnSpc>
                <a:spcPct val="150000"/>
              </a:lnSpc>
              <a:spcBef>
                <a:spcPct val="20000"/>
              </a:spcBef>
              <a:buClr>
                <a:schemeClr val="bg2"/>
              </a:buClr>
              <a:buSzPct val="75000"/>
              <a:buFont typeface="Wingdings" pitchFamily="2" charset="2"/>
              <a:buChar char="q"/>
            </a:pPr>
            <a:r>
              <a:rPr lang="tr-TR" sz="1400" b="0" dirty="0"/>
              <a:t>Forms </a:t>
            </a:r>
            <a:r>
              <a:rPr lang="tr-TR" sz="1400" b="0" dirty="0" err="1"/>
              <a:t>related</a:t>
            </a:r>
            <a:r>
              <a:rPr lang="tr-TR" sz="1400" b="0" dirty="0"/>
              <a:t> </a:t>
            </a:r>
            <a:r>
              <a:rPr lang="tr-TR" sz="1400" b="0" dirty="0" err="1"/>
              <a:t>to</a:t>
            </a:r>
            <a:r>
              <a:rPr lang="tr-TR" sz="1400" b="0" dirty="0"/>
              <a:t> </a:t>
            </a:r>
            <a:r>
              <a:rPr lang="tr-TR" sz="1400" b="0" dirty="0" err="1"/>
              <a:t>internships</a:t>
            </a:r>
            <a:r>
              <a:rPr lang="tr-TR" sz="1400" b="0" dirty="0"/>
              <a:t> </a:t>
            </a:r>
            <a:r>
              <a:rPr lang="tr-TR" sz="1400" b="0" dirty="0" err="1"/>
              <a:t>are</a:t>
            </a:r>
            <a:r>
              <a:rPr lang="tr-TR" sz="1400" b="0" dirty="0"/>
              <a:t> </a:t>
            </a:r>
            <a:r>
              <a:rPr lang="tr-TR" sz="1400" b="0" dirty="0" err="1"/>
              <a:t>provided</a:t>
            </a:r>
            <a:r>
              <a:rPr lang="tr-TR" sz="1400" b="0" dirty="0"/>
              <a:t> </a:t>
            </a:r>
            <a:r>
              <a:rPr lang="tr-TR" sz="1400" b="0" dirty="0" err="1"/>
              <a:t>under</a:t>
            </a:r>
            <a:r>
              <a:rPr lang="tr-TR" sz="1400" b="0" dirty="0"/>
              <a:t> </a:t>
            </a:r>
            <a:r>
              <a:rPr lang="tr-TR" sz="1400" b="0" dirty="0" err="1"/>
              <a:t>the</a:t>
            </a:r>
            <a:r>
              <a:rPr lang="tr-TR" sz="1400" b="0" dirty="0"/>
              <a:t> </a:t>
            </a:r>
            <a:r>
              <a:rPr lang="tr-TR" sz="1400" b="0" dirty="0" err="1"/>
              <a:t>Internship</a:t>
            </a:r>
            <a:r>
              <a:rPr lang="tr-TR" sz="1400" b="0" dirty="0"/>
              <a:t> tab on </a:t>
            </a:r>
            <a:r>
              <a:rPr lang="tr-TR" sz="1400" b="0" dirty="0" err="1"/>
              <a:t>the</a:t>
            </a:r>
            <a:r>
              <a:rPr lang="tr-TR" sz="1400" b="0" dirty="0"/>
              <a:t> </a:t>
            </a:r>
            <a:r>
              <a:rPr lang="tr-TR" sz="1400" b="0" dirty="0" err="1"/>
              <a:t>Department's</a:t>
            </a:r>
            <a:r>
              <a:rPr lang="tr-TR" sz="1400" b="0" dirty="0"/>
              <a:t> </a:t>
            </a:r>
            <a:r>
              <a:rPr lang="tr-TR" sz="1400" b="0" dirty="0" err="1"/>
              <a:t>website</a:t>
            </a:r>
            <a:r>
              <a:rPr lang="tr-TR" sz="1400" b="0" dirty="0"/>
              <a:t> </a:t>
            </a:r>
            <a:r>
              <a:rPr lang="tr-TR" sz="1400" b="0" dirty="0">
                <a:hlinkClick r:id="rId2"/>
              </a:rPr>
              <a:t>[https://bioeng.yildiz.edu.tr/sayfa/17/STAJ/64] </a:t>
            </a:r>
            <a:r>
              <a:rPr lang="tr-TR" sz="1400" b="0" dirty="0" err="1"/>
              <a:t>and</a:t>
            </a:r>
            <a:r>
              <a:rPr lang="tr-TR" sz="1400" b="0" dirty="0"/>
              <a:t> </a:t>
            </a:r>
            <a:r>
              <a:rPr lang="tr-TR" sz="1400" b="0" dirty="0" err="1"/>
              <a:t>via</a:t>
            </a:r>
            <a:r>
              <a:rPr lang="tr-TR" sz="1400" b="0" dirty="0"/>
              <a:t> </a:t>
            </a:r>
            <a:r>
              <a:rPr lang="tr-TR" sz="1400" b="0" dirty="0" err="1"/>
              <a:t>the</a:t>
            </a:r>
            <a:r>
              <a:rPr lang="tr-TR" sz="1400" b="0" dirty="0"/>
              <a:t> YTÜ </a:t>
            </a:r>
            <a:r>
              <a:rPr lang="tr-TR" sz="1400" b="0" dirty="0" err="1"/>
              <a:t>Quality</a:t>
            </a:r>
            <a:r>
              <a:rPr lang="tr-TR" sz="1400" b="0" dirty="0"/>
              <a:t> </a:t>
            </a:r>
            <a:r>
              <a:rPr lang="tr-TR" sz="1400" b="0" dirty="0" err="1"/>
              <a:t>Coordinator's</a:t>
            </a:r>
            <a:r>
              <a:rPr lang="tr-TR" sz="1400" b="0" dirty="0"/>
              <a:t> </a:t>
            </a:r>
            <a:r>
              <a:rPr lang="tr-TR" sz="1400" b="0" dirty="0" err="1"/>
              <a:t>website</a:t>
            </a:r>
            <a:r>
              <a:rPr lang="tr-TR" sz="1400" b="0" dirty="0"/>
              <a:t>. </a:t>
            </a:r>
            <a:endParaRPr lang="tr-TR" altLang="tr-TR" sz="1400" b="0" dirty="0">
              <a:latin typeface="+mn-lt"/>
            </a:endParaRPr>
          </a:p>
        </p:txBody>
      </p:sp>
      <p:pic>
        <p:nvPicPr>
          <p:cNvPr id="5" name="Resim 4" descr="metin, ekran görüntüsü, web sitesi, web sayfası içeren bir resim&#10;&#10;Açıklama otomatik olarak oluşturuldu">
            <a:extLst>
              <a:ext uri="{FF2B5EF4-FFF2-40B4-BE49-F238E27FC236}">
                <a16:creationId xmlns:a16="http://schemas.microsoft.com/office/drawing/2014/main" id="{A4565CE4-7AB6-DE89-055A-731A405E0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56" y="2348880"/>
            <a:ext cx="7992888" cy="3938169"/>
          </a:xfrm>
          <a:prstGeom prst="rect">
            <a:avLst/>
          </a:prstGeom>
        </p:spPr>
      </p:pic>
      <p:sp>
        <p:nvSpPr>
          <p:cNvPr id="6" name="Çerçeve 5">
            <a:extLst>
              <a:ext uri="{FF2B5EF4-FFF2-40B4-BE49-F238E27FC236}">
                <a16:creationId xmlns:a16="http://schemas.microsoft.com/office/drawing/2014/main" id="{33D15534-A936-F377-1124-43BD04163066}"/>
              </a:ext>
            </a:extLst>
          </p:cNvPr>
          <p:cNvSpPr/>
          <p:nvPr/>
        </p:nvSpPr>
        <p:spPr bwMode="auto">
          <a:xfrm>
            <a:off x="575556" y="5462389"/>
            <a:ext cx="738904" cy="288032"/>
          </a:xfrm>
          <a:prstGeom prst="frame">
            <a:avLst/>
          </a:prstGeom>
          <a:solidFill>
            <a:srgbClr val="FF0000"/>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tr-TR" sz="1800" b="1" i="0" u="none" strike="noStrike" cap="none" normalizeH="0" baseline="0">
              <a:ln>
                <a:noFill/>
              </a:ln>
              <a:solidFill>
                <a:schemeClr val="tx1"/>
              </a:solidFill>
              <a:effectLst/>
              <a:latin typeface="Tahoma" pitchFamily="34" charset="0"/>
            </a:endParaRPr>
          </a:p>
        </p:txBody>
      </p:sp>
      <p:sp>
        <p:nvSpPr>
          <p:cNvPr id="9" name="Sağ Ok 8">
            <a:extLst>
              <a:ext uri="{FF2B5EF4-FFF2-40B4-BE49-F238E27FC236}">
                <a16:creationId xmlns:a16="http://schemas.microsoft.com/office/drawing/2014/main" id="{CDC1BE28-002B-6804-A262-417CDA14B604}"/>
              </a:ext>
            </a:extLst>
          </p:cNvPr>
          <p:cNvSpPr/>
          <p:nvPr/>
        </p:nvSpPr>
        <p:spPr bwMode="auto">
          <a:xfrm rot="2583293">
            <a:off x="140487" y="5194464"/>
            <a:ext cx="485232" cy="288032"/>
          </a:xfrm>
          <a:prstGeom prst="rightArrow">
            <a:avLst/>
          </a:prstGeom>
          <a:solidFill>
            <a:schemeClr val="accent1"/>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tr-TR" sz="1800" b="1" i="0" u="none" strike="noStrike" cap="none" normalizeH="0" baseline="0">
              <a:ln>
                <a:noFill/>
              </a:ln>
              <a:solidFill>
                <a:schemeClr val="tx1"/>
              </a:solidFill>
              <a:effectLst/>
              <a:latin typeface="Tahoma" pitchFamily="34" charset="0"/>
            </a:endParaRPr>
          </a:p>
        </p:txBody>
      </p:sp>
      <p:sp>
        <p:nvSpPr>
          <p:cNvPr id="7" name="Text Box 4">
            <a:extLst>
              <a:ext uri="{FF2B5EF4-FFF2-40B4-BE49-F238E27FC236}">
                <a16:creationId xmlns:a16="http://schemas.microsoft.com/office/drawing/2014/main" id="{27CB1CC5-E81A-499C-231C-8E0559C95CA2}"/>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Principles-6 : </a:t>
            </a:r>
          </a:p>
        </p:txBody>
      </p:sp>
    </p:spTree>
    <p:extLst>
      <p:ext uri="{BB962C8B-B14F-4D97-AF65-F5344CB8AC3E}">
        <p14:creationId xmlns:p14="http://schemas.microsoft.com/office/powerpoint/2010/main" val="336026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AF0818E9-AF0F-4856-A55D-31A1F34277D1}"/>
              </a:ext>
            </a:extLst>
          </p:cNvPr>
          <p:cNvSpPr txBox="1">
            <a:spLocks noChangeArrowheads="1"/>
          </p:cNvSpPr>
          <p:nvPr/>
        </p:nvSpPr>
        <p:spPr bwMode="auto">
          <a:xfrm>
            <a:off x="457200" y="457200"/>
            <a:ext cx="8579296"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400" dirty="0" err="1"/>
              <a:t>Duties</a:t>
            </a:r>
            <a:r>
              <a:rPr lang="tr-TR" sz="4400" dirty="0"/>
              <a:t> of </a:t>
            </a:r>
            <a:r>
              <a:rPr lang="tr-TR" sz="4400" dirty="0" err="1"/>
              <a:t>the</a:t>
            </a:r>
            <a:r>
              <a:rPr lang="tr-TR" sz="4400" dirty="0"/>
              <a:t> </a:t>
            </a:r>
            <a:r>
              <a:rPr lang="tr-TR" sz="4400" dirty="0" err="1"/>
              <a:t>Internship</a:t>
            </a:r>
            <a:r>
              <a:rPr lang="tr-TR" sz="4400" dirty="0"/>
              <a:t> </a:t>
            </a:r>
            <a:r>
              <a:rPr lang="tr-TR" sz="4400" dirty="0" err="1"/>
              <a:t>Commission</a:t>
            </a:r>
            <a:endParaRPr lang="tr-TR" sz="4400" dirty="0">
              <a:effectLst>
                <a:outerShdw blurRad="38100" dist="38100" dir="2700000" algn="tl">
                  <a:srgbClr val="FFFFFF"/>
                </a:outerShdw>
              </a:effectLst>
              <a:latin typeface="+mj-lt"/>
              <a:ea typeface="+mj-ea"/>
              <a:cs typeface="+mj-cs"/>
            </a:endParaRPr>
          </a:p>
        </p:txBody>
      </p:sp>
      <p:sp>
        <p:nvSpPr>
          <p:cNvPr id="13315" name="Dikdörtgen 2">
            <a:extLst>
              <a:ext uri="{FF2B5EF4-FFF2-40B4-BE49-F238E27FC236}">
                <a16:creationId xmlns:a16="http://schemas.microsoft.com/office/drawing/2014/main" id="{AAF488FC-9AC2-4BC0-98A4-53D7BF95EF86}"/>
              </a:ext>
            </a:extLst>
          </p:cNvPr>
          <p:cNvSpPr>
            <a:spLocks noChangeArrowheads="1"/>
          </p:cNvSpPr>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r>
              <a:rPr lang="tr-TR" dirty="0" err="1"/>
              <a:t>To</a:t>
            </a:r>
            <a:r>
              <a:rPr lang="tr-TR" dirty="0"/>
              <a:t> </a:t>
            </a:r>
            <a:r>
              <a:rPr lang="tr-TR" dirty="0" err="1"/>
              <a:t>carry</a:t>
            </a:r>
            <a:r>
              <a:rPr lang="tr-TR" dirty="0"/>
              <a:t> </a:t>
            </a:r>
            <a:r>
              <a:rPr lang="tr-TR" dirty="0" err="1"/>
              <a:t>out</a:t>
            </a:r>
            <a:r>
              <a:rPr lang="tr-TR" dirty="0"/>
              <a:t> </a:t>
            </a:r>
            <a:r>
              <a:rPr lang="tr-TR" dirty="0" err="1"/>
              <a:t>the</a:t>
            </a:r>
            <a:r>
              <a:rPr lang="tr-TR" dirty="0"/>
              <a:t> </a:t>
            </a:r>
            <a:r>
              <a:rPr lang="tr-TR" dirty="0" err="1"/>
              <a:t>coordination</a:t>
            </a:r>
            <a:r>
              <a:rPr lang="tr-TR" dirty="0"/>
              <a:t> </a:t>
            </a:r>
            <a:r>
              <a:rPr lang="tr-TR" dirty="0" err="1"/>
              <a:t>and</a:t>
            </a:r>
            <a:r>
              <a:rPr lang="tr-TR" dirty="0"/>
              <a:t> </a:t>
            </a:r>
            <a:r>
              <a:rPr lang="tr-TR" dirty="0" err="1"/>
              <a:t>evaluation</a:t>
            </a:r>
            <a:r>
              <a:rPr lang="tr-TR" dirty="0"/>
              <a:t> of </a:t>
            </a:r>
            <a:r>
              <a:rPr lang="tr-TR" dirty="0" err="1"/>
              <a:t>the</a:t>
            </a:r>
            <a:r>
              <a:rPr lang="tr-TR" dirty="0"/>
              <a:t> </a:t>
            </a:r>
            <a:r>
              <a:rPr lang="tr-TR" dirty="0" err="1"/>
              <a:t>internship</a:t>
            </a:r>
            <a:r>
              <a:rPr lang="tr-TR" dirty="0"/>
              <a:t>, </a:t>
            </a:r>
          </a:p>
          <a:p>
            <a:r>
              <a:rPr lang="tr-TR" dirty="0" err="1"/>
              <a:t>To</a:t>
            </a:r>
            <a:r>
              <a:rPr lang="tr-TR" dirty="0"/>
              <a:t> </a:t>
            </a:r>
            <a:r>
              <a:rPr lang="tr-TR" dirty="0" err="1"/>
              <a:t>determine</a:t>
            </a:r>
            <a:r>
              <a:rPr lang="tr-TR" dirty="0"/>
              <a:t> </a:t>
            </a:r>
            <a:r>
              <a:rPr lang="tr-TR" dirty="0" err="1"/>
              <a:t>the</a:t>
            </a:r>
            <a:r>
              <a:rPr lang="tr-TR" dirty="0"/>
              <a:t> </a:t>
            </a:r>
            <a:r>
              <a:rPr lang="tr-TR" dirty="0" err="1"/>
              <a:t>work</a:t>
            </a:r>
            <a:r>
              <a:rPr lang="tr-TR" dirty="0"/>
              <a:t> program </a:t>
            </a:r>
            <a:r>
              <a:rPr lang="tr-TR" dirty="0" err="1"/>
              <a:t>and</a:t>
            </a:r>
            <a:r>
              <a:rPr lang="tr-TR" dirty="0"/>
              <a:t> </a:t>
            </a:r>
            <a:r>
              <a:rPr lang="tr-TR" dirty="0" err="1"/>
              <a:t>principles</a:t>
            </a:r>
            <a:r>
              <a:rPr lang="tr-TR" dirty="0"/>
              <a:t> of </a:t>
            </a:r>
            <a:r>
              <a:rPr lang="tr-TR" dirty="0" err="1"/>
              <a:t>the</a:t>
            </a:r>
            <a:r>
              <a:rPr lang="tr-TR" dirty="0"/>
              <a:t> </a:t>
            </a:r>
            <a:r>
              <a:rPr lang="tr-TR" dirty="0" err="1"/>
              <a:t>internship</a:t>
            </a:r>
            <a:r>
              <a:rPr lang="tr-TR" dirty="0"/>
              <a:t>, </a:t>
            </a:r>
            <a:r>
              <a:rPr lang="tr-TR" dirty="0" err="1"/>
              <a:t>and</a:t>
            </a:r>
            <a:r>
              <a:rPr lang="tr-TR" dirty="0"/>
              <a:t> </a:t>
            </a:r>
            <a:r>
              <a:rPr lang="tr-TR" dirty="0" err="1"/>
              <a:t>to</a:t>
            </a:r>
            <a:r>
              <a:rPr lang="tr-TR" dirty="0"/>
              <a:t> </a:t>
            </a:r>
            <a:r>
              <a:rPr lang="tr-TR" dirty="0" err="1"/>
              <a:t>ensure</a:t>
            </a:r>
            <a:r>
              <a:rPr lang="tr-TR" dirty="0"/>
              <a:t> </a:t>
            </a:r>
            <a:r>
              <a:rPr lang="tr-TR" dirty="0" err="1"/>
              <a:t>that</a:t>
            </a:r>
            <a:r>
              <a:rPr lang="tr-TR" dirty="0"/>
              <a:t> </a:t>
            </a:r>
            <a:r>
              <a:rPr lang="tr-TR" dirty="0" err="1"/>
              <a:t>students</a:t>
            </a:r>
            <a:r>
              <a:rPr lang="tr-TR" dirty="0"/>
              <a:t> do </a:t>
            </a:r>
            <a:r>
              <a:rPr lang="tr-TR" dirty="0" err="1"/>
              <a:t>their</a:t>
            </a:r>
            <a:r>
              <a:rPr lang="tr-TR" dirty="0"/>
              <a:t> </a:t>
            </a:r>
            <a:r>
              <a:rPr lang="tr-TR" dirty="0" err="1"/>
              <a:t>internships</a:t>
            </a:r>
            <a:r>
              <a:rPr lang="tr-TR" dirty="0"/>
              <a:t> in </a:t>
            </a:r>
            <a:r>
              <a:rPr lang="tr-TR" dirty="0" err="1"/>
              <a:t>accordance</a:t>
            </a:r>
            <a:r>
              <a:rPr lang="tr-TR" dirty="0"/>
              <a:t> </a:t>
            </a:r>
            <a:r>
              <a:rPr lang="tr-TR" dirty="0" err="1"/>
              <a:t>with</a:t>
            </a:r>
            <a:r>
              <a:rPr lang="tr-TR" dirty="0"/>
              <a:t> program </a:t>
            </a:r>
            <a:r>
              <a:rPr lang="tr-TR" dirty="0" err="1"/>
              <a:t>objectives</a:t>
            </a:r>
            <a:r>
              <a:rPr lang="tr-TR" dirty="0"/>
              <a:t> </a:t>
            </a:r>
            <a:r>
              <a:rPr lang="tr-TR" dirty="0" err="1"/>
              <a:t>and</a:t>
            </a:r>
            <a:r>
              <a:rPr lang="tr-TR" dirty="0"/>
              <a:t> </a:t>
            </a:r>
            <a:r>
              <a:rPr lang="tr-TR" dirty="0" err="1"/>
              <a:t>outcomes</a:t>
            </a:r>
            <a:r>
              <a:rPr lang="tr-TR" dirty="0"/>
              <a:t>, </a:t>
            </a:r>
          </a:p>
          <a:p>
            <a:r>
              <a:rPr lang="tr-TR" dirty="0" err="1"/>
              <a:t>To</a:t>
            </a:r>
            <a:r>
              <a:rPr lang="tr-TR" dirty="0"/>
              <a:t> </a:t>
            </a:r>
            <a:r>
              <a:rPr lang="tr-TR" dirty="0" err="1"/>
              <a:t>guide</a:t>
            </a:r>
            <a:r>
              <a:rPr lang="tr-TR" dirty="0"/>
              <a:t> </a:t>
            </a:r>
            <a:r>
              <a:rPr lang="tr-TR" dirty="0" err="1"/>
              <a:t>students</a:t>
            </a:r>
            <a:r>
              <a:rPr lang="tr-TR" dirty="0"/>
              <a:t> </a:t>
            </a:r>
            <a:r>
              <a:rPr lang="tr-TR" dirty="0" err="1"/>
              <a:t>regarding</a:t>
            </a:r>
            <a:r>
              <a:rPr lang="tr-TR" dirty="0"/>
              <a:t> </a:t>
            </a:r>
            <a:r>
              <a:rPr lang="tr-TR" dirty="0" err="1"/>
              <a:t>internship</a:t>
            </a:r>
            <a:r>
              <a:rPr lang="tr-TR" dirty="0"/>
              <a:t> </a:t>
            </a:r>
            <a:r>
              <a:rPr lang="tr-TR" dirty="0" err="1"/>
              <a:t>locations</a:t>
            </a:r>
            <a:r>
              <a:rPr lang="tr-TR" dirty="0"/>
              <a:t>, </a:t>
            </a:r>
          </a:p>
          <a:p>
            <a:r>
              <a:rPr lang="tr-TR" dirty="0" err="1"/>
              <a:t>To</a:t>
            </a:r>
            <a:r>
              <a:rPr lang="tr-TR" dirty="0"/>
              <a:t> </a:t>
            </a:r>
            <a:r>
              <a:rPr lang="tr-TR" dirty="0" err="1"/>
              <a:t>evaluate</a:t>
            </a:r>
            <a:r>
              <a:rPr lang="tr-TR" dirty="0"/>
              <a:t> </a:t>
            </a:r>
            <a:r>
              <a:rPr lang="tr-TR" dirty="0" err="1"/>
              <a:t>internships</a:t>
            </a:r>
            <a:r>
              <a:rPr lang="tr-TR" dirty="0"/>
              <a:t> </a:t>
            </a:r>
            <a:r>
              <a:rPr lang="tr-TR" dirty="0" err="1"/>
              <a:t>by</a:t>
            </a:r>
            <a:r>
              <a:rPr lang="tr-TR" dirty="0"/>
              <a:t> </a:t>
            </a:r>
            <a:r>
              <a:rPr lang="tr-TR" dirty="0" err="1"/>
              <a:t>administering</a:t>
            </a:r>
            <a:r>
              <a:rPr lang="tr-TR" dirty="0"/>
              <a:t> </a:t>
            </a:r>
            <a:r>
              <a:rPr lang="tr-TR" dirty="0" err="1"/>
              <a:t>surveys</a:t>
            </a:r>
            <a:r>
              <a:rPr lang="tr-TR" dirty="0"/>
              <a:t> </a:t>
            </a:r>
            <a:r>
              <a:rPr lang="tr-TR" dirty="0" err="1"/>
              <a:t>and</a:t>
            </a:r>
            <a:r>
              <a:rPr lang="tr-TR" dirty="0"/>
              <a:t> </a:t>
            </a:r>
            <a:r>
              <a:rPr lang="tr-TR" dirty="0" err="1"/>
              <a:t>examining</a:t>
            </a:r>
            <a:r>
              <a:rPr lang="tr-TR" dirty="0"/>
              <a:t> </a:t>
            </a:r>
            <a:r>
              <a:rPr lang="tr-TR" dirty="0" err="1"/>
              <a:t>internship</a:t>
            </a:r>
            <a:r>
              <a:rPr lang="tr-TR" dirty="0"/>
              <a:t> </a:t>
            </a:r>
            <a:r>
              <a:rPr lang="tr-TR" dirty="0" err="1"/>
              <a:t>notebooks</a:t>
            </a:r>
            <a:r>
              <a:rPr lang="tr-TR" dirty="0"/>
              <a:t>, </a:t>
            </a:r>
          </a:p>
          <a:p>
            <a:r>
              <a:rPr lang="tr-TR" dirty="0" err="1"/>
              <a:t>To</a:t>
            </a:r>
            <a:r>
              <a:rPr lang="tr-TR" dirty="0"/>
              <a:t> </a:t>
            </a:r>
            <a:r>
              <a:rPr lang="tr-TR" dirty="0" err="1"/>
              <a:t>control</a:t>
            </a:r>
            <a:r>
              <a:rPr lang="tr-TR" dirty="0"/>
              <a:t> </a:t>
            </a:r>
            <a:r>
              <a:rPr lang="tr-TR" dirty="0" err="1"/>
              <a:t>and</a:t>
            </a:r>
            <a:r>
              <a:rPr lang="tr-TR" dirty="0"/>
              <a:t> </a:t>
            </a:r>
            <a:r>
              <a:rPr lang="tr-TR" dirty="0" err="1"/>
              <a:t>monitor</a:t>
            </a:r>
            <a:r>
              <a:rPr lang="tr-TR" dirty="0"/>
              <a:t> </a:t>
            </a:r>
            <a:r>
              <a:rPr lang="tr-TR" dirty="0" err="1"/>
              <a:t>the</a:t>
            </a:r>
            <a:r>
              <a:rPr lang="tr-TR" dirty="0"/>
              <a:t> </a:t>
            </a:r>
            <a:r>
              <a:rPr lang="tr-TR" dirty="0" err="1"/>
              <a:t>internship</a:t>
            </a:r>
            <a:r>
              <a:rPr lang="tr-TR" dirty="0"/>
              <a:t> </a:t>
            </a:r>
            <a:r>
              <a:rPr lang="tr-TR" dirty="0" err="1"/>
              <a:t>by</a:t>
            </a:r>
            <a:r>
              <a:rPr lang="tr-TR" dirty="0"/>
              <a:t> </a:t>
            </a:r>
            <a:r>
              <a:rPr lang="tr-TR" dirty="0" err="1"/>
              <a:t>calling</a:t>
            </a:r>
            <a:r>
              <a:rPr lang="tr-TR" dirty="0"/>
              <a:t> </a:t>
            </a:r>
            <a:r>
              <a:rPr lang="tr-TR" dirty="0" err="1"/>
              <a:t>or</a:t>
            </a:r>
            <a:r>
              <a:rPr lang="tr-TR" dirty="0"/>
              <a:t> </a:t>
            </a:r>
            <a:r>
              <a:rPr lang="tr-TR" dirty="0" err="1"/>
              <a:t>visiting</a:t>
            </a:r>
            <a:r>
              <a:rPr lang="tr-TR" dirty="0"/>
              <a:t> </a:t>
            </a:r>
            <a:r>
              <a:rPr lang="tr-TR" dirty="0" err="1"/>
              <a:t>randomly</a:t>
            </a:r>
            <a:r>
              <a:rPr lang="tr-TR" dirty="0"/>
              <a:t> </a:t>
            </a:r>
            <a:r>
              <a:rPr lang="tr-TR" dirty="0" err="1"/>
              <a:t>selected</a:t>
            </a:r>
            <a:r>
              <a:rPr lang="tr-TR" dirty="0"/>
              <a:t> </a:t>
            </a:r>
            <a:r>
              <a:rPr lang="tr-TR" dirty="0" err="1"/>
              <a:t>internship</a:t>
            </a:r>
            <a:r>
              <a:rPr lang="tr-TR" dirty="0"/>
              <a:t> </a:t>
            </a:r>
            <a:r>
              <a:rPr lang="tr-TR" dirty="0" err="1"/>
              <a:t>locations</a:t>
            </a:r>
            <a:r>
              <a:rPr lang="tr-TR" dirty="0"/>
              <a:t>, </a:t>
            </a:r>
          </a:p>
          <a:p>
            <a:r>
              <a:rPr lang="tr-TR" dirty="0" err="1"/>
              <a:t>To</a:t>
            </a:r>
            <a:r>
              <a:rPr lang="tr-TR" dirty="0"/>
              <a:t> </a:t>
            </a:r>
            <a:r>
              <a:rPr lang="tr-TR" dirty="0" err="1"/>
              <a:t>send</a:t>
            </a:r>
            <a:r>
              <a:rPr lang="tr-TR" dirty="0"/>
              <a:t> e-</a:t>
            </a:r>
            <a:r>
              <a:rPr lang="tr-TR" dirty="0" err="1"/>
              <a:t>mails</a:t>
            </a:r>
            <a:r>
              <a:rPr lang="tr-TR" dirty="0"/>
              <a:t> </a:t>
            </a:r>
            <a:r>
              <a:rPr lang="tr-TR" dirty="0" err="1"/>
              <a:t>to</a:t>
            </a:r>
            <a:r>
              <a:rPr lang="tr-TR" dirty="0"/>
              <a:t> </a:t>
            </a:r>
            <a:r>
              <a:rPr lang="tr-TR" dirty="0" err="1"/>
              <a:t>other</a:t>
            </a:r>
            <a:r>
              <a:rPr lang="tr-TR" dirty="0"/>
              <a:t> </a:t>
            </a:r>
            <a:r>
              <a:rPr lang="tr-TR" dirty="0" err="1"/>
              <a:t>universities</a:t>
            </a:r>
            <a:r>
              <a:rPr lang="tr-TR" dirty="0"/>
              <a:t>/</a:t>
            </a:r>
            <a:r>
              <a:rPr lang="tr-TR" dirty="0" err="1"/>
              <a:t>departments</a:t>
            </a:r>
            <a:r>
              <a:rPr lang="tr-TR" dirty="0"/>
              <a:t>, </a:t>
            </a:r>
            <a:r>
              <a:rPr lang="tr-TR" dirty="0" err="1"/>
              <a:t>alumni</a:t>
            </a:r>
            <a:r>
              <a:rPr lang="tr-TR" dirty="0"/>
              <a:t> </a:t>
            </a:r>
            <a:r>
              <a:rPr lang="tr-TR" dirty="0" err="1"/>
              <a:t>regarding</a:t>
            </a:r>
            <a:r>
              <a:rPr lang="tr-TR" dirty="0"/>
              <a:t> </a:t>
            </a:r>
            <a:r>
              <a:rPr lang="tr-TR" dirty="0" err="1"/>
              <a:t>the</a:t>
            </a:r>
            <a:r>
              <a:rPr lang="tr-TR" dirty="0"/>
              <a:t> </a:t>
            </a:r>
            <a:r>
              <a:rPr lang="tr-TR" dirty="0" err="1"/>
              <a:t>Promotion</a:t>
            </a:r>
            <a:r>
              <a:rPr lang="tr-TR" dirty="0"/>
              <a:t> of </a:t>
            </a:r>
            <a:r>
              <a:rPr lang="tr-TR" dirty="0" err="1"/>
              <a:t>the</a:t>
            </a:r>
            <a:r>
              <a:rPr lang="tr-TR" dirty="0"/>
              <a:t> </a:t>
            </a:r>
            <a:r>
              <a:rPr lang="tr-TR" dirty="0" err="1"/>
              <a:t>Department</a:t>
            </a:r>
            <a:r>
              <a:rPr lang="tr-TR" dirty="0"/>
              <a:t> </a:t>
            </a:r>
            <a:r>
              <a:rPr lang="tr-TR" dirty="0" err="1"/>
              <a:t>and</a:t>
            </a:r>
            <a:r>
              <a:rPr lang="tr-TR" dirty="0"/>
              <a:t> </a:t>
            </a:r>
            <a:r>
              <a:rPr lang="tr-TR" dirty="0" err="1"/>
              <a:t>Internship</a:t>
            </a:r>
            <a:r>
              <a:rPr lang="tr-TR" dirty="0"/>
              <a:t> </a:t>
            </a:r>
            <a:r>
              <a:rPr lang="tr-TR" dirty="0" err="1"/>
              <a:t>Place</a:t>
            </a:r>
            <a:r>
              <a:rPr lang="tr-TR" dirty="0"/>
              <a:t> </a:t>
            </a:r>
            <a:r>
              <a:rPr lang="tr-TR" dirty="0" err="1"/>
              <a:t>Needs</a:t>
            </a:r>
            <a:r>
              <a:rPr lang="tr-TR" dirty="0"/>
              <a:t>, </a:t>
            </a:r>
          </a:p>
          <a:p>
            <a:r>
              <a:rPr lang="tr-TR" dirty="0" err="1"/>
              <a:t>To</a:t>
            </a:r>
            <a:r>
              <a:rPr lang="tr-TR" dirty="0"/>
              <a:t> </a:t>
            </a:r>
            <a:r>
              <a:rPr lang="tr-TR" dirty="0" err="1"/>
              <a:t>handle</a:t>
            </a:r>
            <a:r>
              <a:rPr lang="tr-TR" dirty="0"/>
              <a:t> </a:t>
            </a:r>
            <a:r>
              <a:rPr lang="tr-TR" dirty="0" err="1"/>
              <a:t>correspondence</a:t>
            </a:r>
            <a:r>
              <a:rPr lang="tr-TR" dirty="0"/>
              <a:t> </a:t>
            </a:r>
            <a:r>
              <a:rPr lang="tr-TR" dirty="0" err="1"/>
              <a:t>related</a:t>
            </a:r>
            <a:r>
              <a:rPr lang="tr-TR" dirty="0"/>
              <a:t> </a:t>
            </a:r>
            <a:r>
              <a:rPr lang="tr-TR" dirty="0" err="1"/>
              <a:t>to</a:t>
            </a:r>
            <a:r>
              <a:rPr lang="tr-TR" dirty="0"/>
              <a:t> </a:t>
            </a:r>
            <a:r>
              <a:rPr lang="tr-TR" dirty="0" err="1"/>
              <a:t>internships</a:t>
            </a:r>
            <a:r>
              <a:rPr lang="tr-TR" dirty="0"/>
              <a:t> </a:t>
            </a:r>
            <a:r>
              <a:rPr lang="tr-TR" dirty="0" err="1"/>
              <a:t>coming</a:t>
            </a:r>
            <a:r>
              <a:rPr lang="tr-TR" dirty="0"/>
              <a:t> </a:t>
            </a:r>
            <a:r>
              <a:rPr lang="tr-TR" dirty="0" err="1"/>
              <a:t>from</a:t>
            </a:r>
            <a:r>
              <a:rPr lang="tr-TR" dirty="0"/>
              <a:t> </a:t>
            </a:r>
            <a:r>
              <a:rPr lang="tr-TR" dirty="0" err="1"/>
              <a:t>companies</a:t>
            </a:r>
            <a:r>
              <a:rPr lang="tr-TR" dirty="0"/>
              <a:t> (</a:t>
            </a:r>
            <a:r>
              <a:rPr lang="tr-TR" dirty="0" err="1"/>
              <a:t>e.g</a:t>
            </a:r>
            <a:r>
              <a:rPr lang="tr-TR" dirty="0"/>
              <a:t>., e-</a:t>
            </a:r>
            <a:r>
              <a:rPr lang="tr-TR" dirty="0" err="1"/>
              <a:t>mails</a:t>
            </a:r>
            <a:r>
              <a:rPr lang="tr-TR"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46056FC-AA78-8C5E-0369-6146FE25F805}"/>
              </a:ext>
            </a:extLst>
          </p:cNvPr>
          <p:cNvPicPr>
            <a:picLocks noChangeAspect="1"/>
          </p:cNvPicPr>
          <p:nvPr/>
        </p:nvPicPr>
        <p:blipFill>
          <a:blip r:embed="rId2"/>
          <a:stretch>
            <a:fillRect/>
          </a:stretch>
        </p:blipFill>
        <p:spPr>
          <a:xfrm>
            <a:off x="1475656" y="4941168"/>
            <a:ext cx="2200582" cy="342948"/>
          </a:xfrm>
          <a:prstGeom prst="rect">
            <a:avLst/>
          </a:prstGeom>
        </p:spPr>
      </p:pic>
      <p:sp>
        <p:nvSpPr>
          <p:cNvPr id="6" name="Metin kutusu 5">
            <a:extLst>
              <a:ext uri="{FF2B5EF4-FFF2-40B4-BE49-F238E27FC236}">
                <a16:creationId xmlns:a16="http://schemas.microsoft.com/office/drawing/2014/main" id="{9A3218D3-3916-D592-F266-7488A5B68C9B}"/>
              </a:ext>
            </a:extLst>
          </p:cNvPr>
          <p:cNvSpPr txBox="1"/>
          <p:nvPr/>
        </p:nvSpPr>
        <p:spPr>
          <a:xfrm>
            <a:off x="899592" y="1575957"/>
            <a:ext cx="7200800" cy="4154984"/>
          </a:xfrm>
          <a:prstGeom prst="rect">
            <a:avLst/>
          </a:prstGeom>
          <a:noFill/>
        </p:spPr>
        <p:txBody>
          <a:bodyPr wrap="square">
            <a:spAutoFit/>
          </a:bodyPr>
          <a:lstStyle/>
          <a:p>
            <a:pPr algn="ctr">
              <a:buNone/>
            </a:pPr>
            <a:r>
              <a:rPr lang="tr-TR" sz="2400" b="1" dirty="0">
                <a:effectLst/>
                <a:latin typeface="Google Sans Text"/>
              </a:rPr>
              <a:t>1877</a:t>
            </a:r>
            <a:r>
              <a:rPr lang="tr-TR" sz="2400" dirty="0">
                <a:effectLst/>
                <a:latin typeface="Google Sans Text"/>
              </a:rPr>
              <a:t> YTÜ </a:t>
            </a:r>
            <a:r>
              <a:rPr lang="tr-TR" sz="2400" dirty="0" err="1">
                <a:effectLst/>
                <a:latin typeface="Google Sans Text"/>
              </a:rPr>
              <a:t>Internship</a:t>
            </a:r>
            <a:r>
              <a:rPr lang="tr-TR" sz="2400" dirty="0">
                <a:effectLst/>
                <a:latin typeface="Google Sans Text"/>
              </a:rPr>
              <a:t> Application Form (</a:t>
            </a:r>
            <a:r>
              <a:rPr lang="tr-TR" sz="2400" dirty="0" err="1">
                <a:effectLst/>
                <a:latin typeface="Google Sans Text"/>
              </a:rPr>
              <a:t>Internship</a:t>
            </a:r>
            <a:r>
              <a:rPr lang="tr-TR" sz="2400" dirty="0">
                <a:effectLst/>
                <a:latin typeface="Google Sans Text"/>
              </a:rPr>
              <a:t> Application Form) </a:t>
            </a:r>
          </a:p>
          <a:p>
            <a:pPr algn="ctr">
              <a:buNone/>
            </a:pPr>
            <a:r>
              <a:rPr lang="tr-TR" sz="2400" b="1" dirty="0">
                <a:effectLst/>
                <a:latin typeface="Google Sans Text"/>
              </a:rPr>
              <a:t>286</a:t>
            </a:r>
            <a:r>
              <a:rPr lang="tr-TR" sz="2400" dirty="0">
                <a:effectLst/>
                <a:latin typeface="Google Sans Text"/>
              </a:rPr>
              <a:t> </a:t>
            </a:r>
            <a:r>
              <a:rPr lang="tr-TR" sz="2400" dirty="0" err="1">
                <a:effectLst/>
                <a:latin typeface="Google Sans Text"/>
              </a:rPr>
              <a:t>numbered</a:t>
            </a:r>
            <a:r>
              <a:rPr lang="tr-TR" sz="2400" dirty="0">
                <a:effectLst/>
                <a:latin typeface="Google Sans Text"/>
              </a:rPr>
              <a:t> </a:t>
            </a:r>
            <a:r>
              <a:rPr lang="tr-TR" sz="2400" dirty="0" err="1">
                <a:effectLst/>
                <a:latin typeface="Google Sans Text"/>
              </a:rPr>
              <a:t>Internship</a:t>
            </a:r>
            <a:r>
              <a:rPr lang="tr-TR" sz="2400" dirty="0">
                <a:effectLst/>
                <a:latin typeface="Google Sans Text"/>
              </a:rPr>
              <a:t> </a:t>
            </a:r>
            <a:r>
              <a:rPr lang="tr-TR" sz="2400" dirty="0" err="1">
                <a:effectLst/>
                <a:latin typeface="Google Sans Text"/>
              </a:rPr>
              <a:t>Record</a:t>
            </a:r>
            <a:r>
              <a:rPr lang="tr-TR" sz="2400" dirty="0">
                <a:effectLst/>
                <a:latin typeface="Google Sans Text"/>
              </a:rPr>
              <a:t> Form (</a:t>
            </a:r>
            <a:r>
              <a:rPr lang="tr-TR" sz="2400" dirty="0" err="1">
                <a:effectLst/>
                <a:latin typeface="Google Sans Text"/>
              </a:rPr>
              <a:t>revised</a:t>
            </a:r>
            <a:r>
              <a:rPr lang="tr-TR" sz="2400" dirty="0">
                <a:effectLst/>
                <a:latin typeface="Google Sans Text"/>
              </a:rPr>
              <a:t> </a:t>
            </a:r>
            <a:r>
              <a:rPr lang="tr-TR" sz="2400" dirty="0" err="1">
                <a:effectLst/>
                <a:latin typeface="Google Sans Text"/>
              </a:rPr>
              <a:t>version</a:t>
            </a:r>
            <a:r>
              <a:rPr lang="tr-TR" sz="2400" dirty="0">
                <a:effectLst/>
                <a:latin typeface="Google Sans Text"/>
              </a:rPr>
              <a:t>) </a:t>
            </a:r>
          </a:p>
          <a:p>
            <a:pPr algn="ctr">
              <a:buNone/>
            </a:pPr>
            <a:r>
              <a:rPr lang="tr-TR" sz="2400" b="1" dirty="0">
                <a:effectLst/>
                <a:latin typeface="Google Sans Text"/>
              </a:rPr>
              <a:t>729</a:t>
            </a:r>
            <a:r>
              <a:rPr lang="tr-TR" sz="2400" dirty="0">
                <a:effectLst/>
                <a:latin typeface="Google Sans Text"/>
              </a:rPr>
              <a:t> </a:t>
            </a:r>
            <a:r>
              <a:rPr lang="tr-TR" sz="2400" dirty="0" err="1">
                <a:effectLst/>
                <a:latin typeface="Google Sans Text"/>
              </a:rPr>
              <a:t>numbered</a:t>
            </a:r>
            <a:r>
              <a:rPr lang="tr-TR" sz="2400" dirty="0">
                <a:effectLst/>
                <a:latin typeface="Google Sans Text"/>
              </a:rPr>
              <a:t> </a:t>
            </a:r>
            <a:r>
              <a:rPr lang="tr-TR" sz="2400" dirty="0" err="1">
                <a:effectLst/>
                <a:latin typeface="Google Sans Text"/>
              </a:rPr>
              <a:t>Trainee's</a:t>
            </a:r>
            <a:r>
              <a:rPr lang="tr-TR" sz="2400" dirty="0">
                <a:effectLst/>
                <a:latin typeface="Google Sans Text"/>
              </a:rPr>
              <a:t> </a:t>
            </a:r>
            <a:r>
              <a:rPr lang="tr-TR" sz="2400" dirty="0" err="1">
                <a:effectLst/>
                <a:latin typeface="Google Sans Text"/>
              </a:rPr>
              <a:t>Institution</a:t>
            </a:r>
            <a:r>
              <a:rPr lang="tr-TR" sz="2400" dirty="0">
                <a:effectLst/>
                <a:latin typeface="Google Sans Text"/>
              </a:rPr>
              <a:t> Evaluation </a:t>
            </a:r>
            <a:r>
              <a:rPr lang="tr-TR" sz="2400" dirty="0" err="1">
                <a:effectLst/>
                <a:latin typeface="Google Sans Text"/>
              </a:rPr>
              <a:t>Survey</a:t>
            </a:r>
            <a:r>
              <a:rPr lang="tr-TR" sz="2400" dirty="0">
                <a:effectLst/>
                <a:latin typeface="Google Sans Text"/>
              </a:rPr>
              <a:t> </a:t>
            </a:r>
          </a:p>
          <a:p>
            <a:pPr algn="ctr">
              <a:buNone/>
            </a:pPr>
            <a:r>
              <a:rPr lang="tr-TR" sz="2400" b="1" dirty="0">
                <a:effectLst/>
                <a:latin typeface="Google Sans Text"/>
              </a:rPr>
              <a:t>730</a:t>
            </a:r>
            <a:r>
              <a:rPr lang="tr-TR" sz="2400" dirty="0">
                <a:effectLst/>
                <a:latin typeface="Google Sans Text"/>
              </a:rPr>
              <a:t> </a:t>
            </a:r>
            <a:r>
              <a:rPr lang="tr-TR" sz="2400" dirty="0" err="1">
                <a:effectLst/>
                <a:latin typeface="Google Sans Text"/>
              </a:rPr>
              <a:t>numbered</a:t>
            </a:r>
            <a:r>
              <a:rPr lang="tr-TR" sz="2400" dirty="0">
                <a:effectLst/>
                <a:latin typeface="Google Sans Text"/>
              </a:rPr>
              <a:t> </a:t>
            </a:r>
            <a:r>
              <a:rPr lang="tr-TR" sz="2400" dirty="0" err="1">
                <a:effectLst/>
                <a:latin typeface="Google Sans Text"/>
              </a:rPr>
              <a:t>Trainee</a:t>
            </a:r>
            <a:r>
              <a:rPr lang="tr-TR" sz="2400" dirty="0">
                <a:effectLst/>
                <a:latin typeface="Google Sans Text"/>
              </a:rPr>
              <a:t> Evaluation </a:t>
            </a:r>
            <a:r>
              <a:rPr lang="tr-TR" sz="2400" dirty="0" err="1">
                <a:effectLst/>
                <a:latin typeface="Google Sans Text"/>
              </a:rPr>
              <a:t>Survey</a:t>
            </a:r>
            <a:r>
              <a:rPr lang="tr-TR" sz="2400" dirty="0">
                <a:effectLst/>
                <a:latin typeface="Google Sans Text"/>
              </a:rPr>
              <a:t> </a:t>
            </a:r>
          </a:p>
          <a:p>
            <a:pPr algn="ctr">
              <a:buNone/>
            </a:pPr>
            <a:r>
              <a:rPr lang="tr-TR" sz="2400" b="1" dirty="0">
                <a:solidFill>
                  <a:srgbClr val="FF0000"/>
                </a:solidFill>
                <a:effectLst/>
                <a:latin typeface="Google Sans Text"/>
              </a:rPr>
              <a:t>SSI SPAS </a:t>
            </a:r>
            <a:r>
              <a:rPr lang="tr-TR" sz="2400" b="1" dirty="0" err="1">
                <a:solidFill>
                  <a:srgbClr val="FF0000"/>
                </a:solidFill>
                <a:effectLst/>
                <a:latin typeface="Google Sans Text"/>
              </a:rPr>
              <a:t>Eligibility</a:t>
            </a:r>
            <a:r>
              <a:rPr lang="tr-TR" sz="2400" b="1" dirty="0">
                <a:solidFill>
                  <a:srgbClr val="FF0000"/>
                </a:solidFill>
                <a:effectLst/>
                <a:latin typeface="Google Sans Text"/>
              </a:rPr>
              <a:t> </a:t>
            </a:r>
            <a:r>
              <a:rPr lang="tr-TR" sz="2400" b="1" dirty="0" err="1">
                <a:solidFill>
                  <a:srgbClr val="FF0000"/>
                </a:solidFill>
                <a:effectLst/>
                <a:latin typeface="Google Sans Text"/>
              </a:rPr>
              <a:t>Certificate</a:t>
            </a:r>
            <a:r>
              <a:rPr lang="tr-TR" sz="2400" dirty="0">
                <a:solidFill>
                  <a:srgbClr val="FF0000"/>
                </a:solidFill>
                <a:effectLst/>
                <a:latin typeface="Google Sans Text"/>
              </a:rPr>
              <a:t> </a:t>
            </a:r>
            <a:r>
              <a:rPr lang="tr-TR" sz="2400" dirty="0" err="1">
                <a:solidFill>
                  <a:srgbClr val="FF0000"/>
                </a:solidFill>
                <a:effectLst/>
                <a:latin typeface="Google Sans Text"/>
              </a:rPr>
              <a:t>obtained</a:t>
            </a:r>
            <a:r>
              <a:rPr lang="tr-TR" sz="2400" dirty="0">
                <a:solidFill>
                  <a:srgbClr val="FF0000"/>
                </a:solidFill>
                <a:effectLst/>
                <a:latin typeface="Google Sans Text"/>
              </a:rPr>
              <a:t> </a:t>
            </a:r>
            <a:r>
              <a:rPr lang="tr-TR" sz="2400" dirty="0" err="1">
                <a:solidFill>
                  <a:srgbClr val="FF0000"/>
                </a:solidFill>
                <a:effectLst/>
                <a:latin typeface="Google Sans Text"/>
              </a:rPr>
              <a:t>from</a:t>
            </a:r>
            <a:r>
              <a:rPr lang="tr-TR" sz="2400" dirty="0">
                <a:solidFill>
                  <a:srgbClr val="FF0000"/>
                </a:solidFill>
                <a:effectLst/>
                <a:latin typeface="Google Sans Text"/>
              </a:rPr>
              <a:t> e-</a:t>
            </a:r>
            <a:r>
              <a:rPr lang="tr-TR" sz="2400" dirty="0" err="1">
                <a:solidFill>
                  <a:srgbClr val="FF0000"/>
                </a:solidFill>
                <a:effectLst/>
                <a:latin typeface="Google Sans Text"/>
              </a:rPr>
              <a:t>Government</a:t>
            </a:r>
            <a:r>
              <a:rPr lang="tr-TR" sz="2400" dirty="0">
                <a:solidFill>
                  <a:srgbClr val="FF0000"/>
                </a:solidFill>
                <a:effectLst/>
                <a:latin typeface="Google Sans Text"/>
              </a:rPr>
              <a:t> </a:t>
            </a:r>
          </a:p>
          <a:p>
            <a:pPr algn="ctr">
              <a:buNone/>
            </a:pPr>
            <a:r>
              <a:rPr lang="tr-TR" sz="2400" b="1" dirty="0" err="1">
                <a:effectLst/>
                <a:latin typeface="Google Sans Text"/>
              </a:rPr>
              <a:t>Internship</a:t>
            </a:r>
            <a:r>
              <a:rPr lang="tr-TR" sz="2400" b="1" dirty="0">
                <a:effectLst/>
                <a:latin typeface="Google Sans Text"/>
              </a:rPr>
              <a:t> Notebook PDF</a:t>
            </a:r>
            <a:endParaRPr lang="tr-TR" sz="2400" dirty="0">
              <a:effectLst/>
              <a:latin typeface="Google Sans Text"/>
            </a:endParaRPr>
          </a:p>
          <a:p>
            <a:pPr algn="ctr">
              <a:buNone/>
            </a:pPr>
            <a:r>
              <a:rPr lang="tr-TR" sz="2400" b="1" dirty="0">
                <a:effectLst/>
                <a:latin typeface="Google Sans Text"/>
              </a:rPr>
              <a:t>3 </a:t>
            </a:r>
            <a:r>
              <a:rPr lang="tr-TR" sz="2400" b="1" dirty="0" err="1">
                <a:effectLst/>
                <a:latin typeface="Google Sans Text"/>
              </a:rPr>
              <a:t>photos</a:t>
            </a:r>
            <a:endParaRPr lang="tr-TR" sz="2400" dirty="0">
              <a:effectLst/>
              <a:latin typeface="Google Sans Text"/>
            </a:endParaRPr>
          </a:p>
          <a:p>
            <a:pPr algn="ctr">
              <a:buNone/>
            </a:pPr>
            <a:r>
              <a:rPr lang="tr-TR" sz="2400" b="1" dirty="0" err="1">
                <a:effectLst/>
                <a:latin typeface="Google Sans Text"/>
              </a:rPr>
              <a:t>Calendar</a:t>
            </a:r>
            <a:r>
              <a:rPr lang="tr-TR" sz="2400" b="1" dirty="0">
                <a:effectLst/>
                <a:latin typeface="Google Sans Text"/>
              </a:rPr>
              <a:t> 2026</a:t>
            </a:r>
            <a:endParaRPr lang="tr-TR" sz="2400" dirty="0">
              <a:effectLst/>
              <a:latin typeface="Google Sans Text"/>
            </a:endParaRPr>
          </a:p>
        </p:txBody>
      </p:sp>
    </p:spTree>
    <p:extLst>
      <p:ext uri="{BB962C8B-B14F-4D97-AF65-F5344CB8AC3E}">
        <p14:creationId xmlns:p14="http://schemas.microsoft.com/office/powerpoint/2010/main" val="101386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CB1C7101-AB6D-4FBA-B7CD-8D028BF5C618}"/>
              </a:ext>
            </a:extLst>
          </p:cNvPr>
          <p:cNvSpPr txBox="1">
            <a:spLocks noChangeArrowheads="1"/>
          </p:cNvSpPr>
          <p:nvPr/>
        </p:nvSpPr>
        <p:spPr bwMode="auto">
          <a:xfrm>
            <a:off x="457200" y="457200"/>
            <a:ext cx="8229600" cy="955576"/>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Process-1 : </a:t>
            </a:r>
          </a:p>
        </p:txBody>
      </p:sp>
      <p:sp>
        <p:nvSpPr>
          <p:cNvPr id="14339" name="Dikdörtgen 3">
            <a:extLst>
              <a:ext uri="{FF2B5EF4-FFF2-40B4-BE49-F238E27FC236}">
                <a16:creationId xmlns:a16="http://schemas.microsoft.com/office/drawing/2014/main" id="{172CC23E-FFEE-4904-825A-FC4BEDF2200C}"/>
              </a:ext>
            </a:extLst>
          </p:cNvPr>
          <p:cNvSpPr>
            <a:spLocks noChangeArrowheads="1"/>
          </p:cNvSpPr>
          <p:nvPr/>
        </p:nvSpPr>
        <p:spPr bwMode="auto">
          <a:xfrm>
            <a:off x="467730" y="1412776"/>
            <a:ext cx="8229600" cy="544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285750" indent="-285750">
              <a:buFont typeface="Wingdings" panose="05000000000000000000" pitchFamily="2" charset="2"/>
              <a:buChar char="q"/>
            </a:pPr>
            <a:r>
              <a:rPr lang="tr-TR" dirty="0" err="1"/>
              <a:t>The</a:t>
            </a:r>
            <a:r>
              <a:rPr lang="tr-TR" dirty="0"/>
              <a:t> </a:t>
            </a:r>
            <a:r>
              <a:rPr lang="tr-TR" dirty="0" err="1"/>
              <a:t>company</a:t>
            </a:r>
            <a:r>
              <a:rPr lang="tr-TR" dirty="0"/>
              <a:t> </a:t>
            </a:r>
            <a:r>
              <a:rPr lang="tr-TR" dirty="0" err="1"/>
              <a:t>where</a:t>
            </a:r>
            <a:r>
              <a:rPr lang="tr-TR" dirty="0"/>
              <a:t> </a:t>
            </a:r>
            <a:r>
              <a:rPr lang="tr-TR" dirty="0" err="1"/>
              <a:t>the</a:t>
            </a:r>
            <a:r>
              <a:rPr lang="tr-TR" dirty="0"/>
              <a:t> </a:t>
            </a:r>
            <a:r>
              <a:rPr lang="tr-TR" dirty="0" err="1"/>
              <a:t>internship</a:t>
            </a:r>
            <a:r>
              <a:rPr lang="tr-TR" dirty="0"/>
              <a:t> </a:t>
            </a:r>
            <a:r>
              <a:rPr lang="tr-TR" dirty="0" err="1"/>
              <a:t>will</a:t>
            </a:r>
            <a:r>
              <a:rPr lang="tr-TR" dirty="0"/>
              <a:t> be done is </a:t>
            </a:r>
            <a:r>
              <a:rPr lang="tr-TR" dirty="0" err="1"/>
              <a:t>found</a:t>
            </a:r>
            <a:r>
              <a:rPr lang="tr-TR" dirty="0"/>
              <a:t>, </a:t>
            </a:r>
            <a:r>
              <a:rPr lang="tr-TR" dirty="0" err="1"/>
              <a:t>and</a:t>
            </a:r>
            <a:r>
              <a:rPr lang="tr-TR" dirty="0"/>
              <a:t> </a:t>
            </a:r>
            <a:r>
              <a:rPr lang="tr-TR" dirty="0" err="1"/>
              <a:t>approval</a:t>
            </a:r>
            <a:r>
              <a:rPr lang="tr-TR" dirty="0"/>
              <a:t> is </a:t>
            </a:r>
            <a:r>
              <a:rPr lang="tr-TR" dirty="0" err="1"/>
              <a:t>obtained</a:t>
            </a:r>
            <a:r>
              <a:rPr lang="tr-TR" dirty="0"/>
              <a:t> </a:t>
            </a:r>
            <a:r>
              <a:rPr lang="tr-TR" dirty="0" err="1"/>
              <a:t>verbally</a:t>
            </a:r>
            <a:r>
              <a:rPr lang="tr-TR" dirty="0"/>
              <a:t> </a:t>
            </a:r>
            <a:r>
              <a:rPr lang="tr-TR" dirty="0" err="1"/>
              <a:t>or</a:t>
            </a:r>
            <a:r>
              <a:rPr lang="tr-TR" dirty="0"/>
              <a:t> </a:t>
            </a:r>
            <a:r>
              <a:rPr lang="tr-TR" dirty="0" err="1"/>
              <a:t>via</a:t>
            </a:r>
            <a:r>
              <a:rPr lang="tr-TR" dirty="0"/>
              <a:t> e-mail </a:t>
            </a:r>
            <a:r>
              <a:rPr lang="tr-TR" dirty="0" err="1"/>
              <a:t>from</a:t>
            </a:r>
            <a:r>
              <a:rPr lang="tr-TR" dirty="0"/>
              <a:t> </a:t>
            </a:r>
            <a:r>
              <a:rPr lang="tr-TR" dirty="0" err="1"/>
              <a:t>the</a:t>
            </a:r>
            <a:r>
              <a:rPr lang="tr-TR" dirty="0"/>
              <a:t> </a:t>
            </a:r>
            <a:r>
              <a:rPr lang="tr-TR" dirty="0" err="1"/>
              <a:t>responsible</a:t>
            </a:r>
            <a:r>
              <a:rPr lang="tr-TR" dirty="0"/>
              <a:t> </a:t>
            </a:r>
            <a:r>
              <a:rPr lang="tr-TR" dirty="0" err="1"/>
              <a:t>faculty</a:t>
            </a:r>
            <a:r>
              <a:rPr lang="tr-TR" dirty="0"/>
              <a:t> </a:t>
            </a:r>
            <a:r>
              <a:rPr lang="tr-TR" dirty="0" err="1"/>
              <a:t>member</a:t>
            </a:r>
            <a:r>
              <a:rPr lang="tr-TR" dirty="0"/>
              <a:t> of </a:t>
            </a:r>
            <a:r>
              <a:rPr lang="tr-TR" dirty="0" err="1"/>
              <a:t>the</a:t>
            </a:r>
            <a:r>
              <a:rPr lang="tr-TR" dirty="0"/>
              <a:t> </a:t>
            </a:r>
            <a:r>
              <a:rPr lang="tr-TR" dirty="0" err="1"/>
              <a:t>relevant</a:t>
            </a:r>
            <a:r>
              <a:rPr lang="tr-TR" dirty="0"/>
              <a:t> </a:t>
            </a:r>
            <a:r>
              <a:rPr lang="tr-TR" dirty="0" err="1"/>
              <a:t>internship</a:t>
            </a:r>
            <a:r>
              <a:rPr lang="tr-TR" dirty="0"/>
              <a:t> </a:t>
            </a:r>
            <a:r>
              <a:rPr lang="tr-TR" dirty="0" err="1"/>
              <a:t>commission</a:t>
            </a:r>
            <a:r>
              <a:rPr lang="tr-TR" dirty="0"/>
              <a:t> as </a:t>
            </a:r>
            <a:r>
              <a:rPr lang="tr-TR" dirty="0" err="1"/>
              <a:t>to</a:t>
            </a:r>
            <a:r>
              <a:rPr lang="tr-TR" dirty="0"/>
              <a:t> </a:t>
            </a:r>
            <a:r>
              <a:rPr lang="tr-TR" dirty="0" err="1"/>
              <a:t>whether</a:t>
            </a:r>
            <a:r>
              <a:rPr lang="tr-TR" dirty="0"/>
              <a:t> </a:t>
            </a:r>
            <a:r>
              <a:rPr lang="tr-TR" dirty="0" err="1"/>
              <a:t>the</a:t>
            </a:r>
            <a:r>
              <a:rPr lang="tr-TR" dirty="0"/>
              <a:t> </a:t>
            </a:r>
            <a:r>
              <a:rPr lang="tr-TR" dirty="0" err="1"/>
              <a:t>company</a:t>
            </a:r>
            <a:r>
              <a:rPr lang="tr-TR" dirty="0"/>
              <a:t> is </a:t>
            </a:r>
            <a:r>
              <a:rPr lang="tr-TR" dirty="0" err="1"/>
              <a:t>suitable</a:t>
            </a:r>
            <a:r>
              <a:rPr lang="tr-TR" dirty="0"/>
              <a:t>. (A </a:t>
            </a:r>
            <a:r>
              <a:rPr lang="tr-TR" dirty="0" err="1"/>
              <a:t>list</a:t>
            </a:r>
            <a:r>
              <a:rPr lang="tr-TR" dirty="0"/>
              <a:t> of </a:t>
            </a:r>
            <a:r>
              <a:rPr lang="tr-TR" dirty="0" err="1"/>
              <a:t>some</a:t>
            </a:r>
            <a:r>
              <a:rPr lang="tr-TR" dirty="0"/>
              <a:t> </a:t>
            </a:r>
            <a:r>
              <a:rPr lang="tr-TR" dirty="0" err="1"/>
              <a:t>institutions</a:t>
            </a:r>
            <a:r>
              <a:rPr lang="tr-TR" dirty="0"/>
              <a:t> </a:t>
            </a:r>
            <a:r>
              <a:rPr lang="tr-TR" dirty="0" err="1"/>
              <a:t>where</a:t>
            </a:r>
            <a:r>
              <a:rPr lang="tr-TR" dirty="0"/>
              <a:t> </a:t>
            </a:r>
            <a:r>
              <a:rPr lang="tr-TR" dirty="0" err="1"/>
              <a:t>you</a:t>
            </a:r>
            <a:r>
              <a:rPr lang="tr-TR" dirty="0"/>
              <a:t> can </a:t>
            </a:r>
            <a:r>
              <a:rPr lang="tr-TR" dirty="0" err="1"/>
              <a:t>intern</a:t>
            </a:r>
            <a:r>
              <a:rPr lang="tr-TR" dirty="0"/>
              <a:t> is </a:t>
            </a:r>
            <a:r>
              <a:rPr lang="tr-TR" dirty="0" err="1"/>
              <a:t>available</a:t>
            </a:r>
            <a:r>
              <a:rPr lang="tr-TR" dirty="0"/>
              <a:t> on </a:t>
            </a:r>
            <a:r>
              <a:rPr lang="tr-TR" dirty="0" err="1"/>
              <a:t>the</a:t>
            </a:r>
            <a:r>
              <a:rPr lang="tr-TR" dirty="0"/>
              <a:t> </a:t>
            </a:r>
            <a:r>
              <a:rPr lang="tr-TR" dirty="0" err="1"/>
              <a:t>department</a:t>
            </a:r>
            <a:r>
              <a:rPr lang="tr-TR" dirty="0"/>
              <a:t> </a:t>
            </a:r>
            <a:r>
              <a:rPr lang="tr-TR" dirty="0" err="1"/>
              <a:t>internship</a:t>
            </a:r>
            <a:r>
              <a:rPr lang="tr-TR" dirty="0"/>
              <a:t> </a:t>
            </a:r>
            <a:r>
              <a:rPr lang="tr-TR" dirty="0" err="1"/>
              <a:t>page</a:t>
            </a:r>
            <a:r>
              <a:rPr lang="tr-TR" dirty="0"/>
              <a:t>). </a:t>
            </a:r>
          </a:p>
          <a:p>
            <a:pPr marL="285750" indent="-285750">
              <a:buFont typeface="Wingdings" panose="05000000000000000000" pitchFamily="2" charset="2"/>
              <a:buChar char="q"/>
            </a:pPr>
            <a:endParaRPr lang="tr-TR" dirty="0"/>
          </a:p>
          <a:p>
            <a:pPr marL="285750" indent="-285750">
              <a:buFont typeface="Wingdings" panose="05000000000000000000" pitchFamily="2" charset="2"/>
              <a:buChar char="q"/>
            </a:pPr>
            <a:r>
              <a:rPr lang="tr-TR" dirty="0"/>
              <a:t>NOTE: </a:t>
            </a:r>
            <a:r>
              <a:rPr lang="tr-TR" dirty="0" err="1"/>
              <a:t>While</a:t>
            </a:r>
            <a:r>
              <a:rPr lang="tr-TR" dirty="0"/>
              <a:t> </a:t>
            </a:r>
            <a:r>
              <a:rPr lang="tr-TR" dirty="0" err="1"/>
              <a:t>getting</a:t>
            </a:r>
            <a:r>
              <a:rPr lang="tr-TR" dirty="0"/>
              <a:t> </a:t>
            </a:r>
            <a:r>
              <a:rPr lang="tr-TR" dirty="0" err="1"/>
              <a:t>internship</a:t>
            </a:r>
            <a:r>
              <a:rPr lang="tr-TR" dirty="0"/>
              <a:t> </a:t>
            </a:r>
            <a:r>
              <a:rPr lang="tr-TR" dirty="0" err="1"/>
              <a:t>location</a:t>
            </a:r>
            <a:r>
              <a:rPr lang="tr-TR" dirty="0"/>
              <a:t> </a:t>
            </a:r>
            <a:r>
              <a:rPr lang="tr-TR" dirty="0" err="1"/>
              <a:t>approval</a:t>
            </a:r>
            <a:r>
              <a:rPr lang="tr-TR" dirty="0"/>
              <a:t>, </a:t>
            </a:r>
            <a:r>
              <a:rPr lang="tr-TR" dirty="0" err="1"/>
              <a:t>you</a:t>
            </a:r>
            <a:r>
              <a:rPr lang="tr-TR" dirty="0"/>
              <a:t> </a:t>
            </a:r>
            <a:r>
              <a:rPr lang="tr-TR" dirty="0" err="1"/>
              <a:t>should</a:t>
            </a:r>
            <a:r>
              <a:rPr lang="tr-TR" dirty="0"/>
              <a:t> </a:t>
            </a:r>
            <a:r>
              <a:rPr lang="tr-TR" dirty="0" err="1"/>
              <a:t>first</a:t>
            </a:r>
            <a:r>
              <a:rPr lang="tr-TR" dirty="0"/>
              <a:t> </a:t>
            </a:r>
            <a:r>
              <a:rPr lang="tr-TR" dirty="0" err="1"/>
              <a:t>contact</a:t>
            </a:r>
            <a:r>
              <a:rPr lang="tr-TR" dirty="0"/>
              <a:t> </a:t>
            </a:r>
            <a:r>
              <a:rPr lang="tr-TR" dirty="0" err="1"/>
              <a:t>the</a:t>
            </a:r>
            <a:r>
              <a:rPr lang="tr-TR" dirty="0"/>
              <a:t> </a:t>
            </a:r>
            <a:r>
              <a:rPr lang="tr-TR" dirty="0" err="1"/>
              <a:t>relevant</a:t>
            </a:r>
            <a:r>
              <a:rPr lang="tr-TR" dirty="0"/>
              <a:t> </a:t>
            </a:r>
            <a:r>
              <a:rPr lang="tr-TR" dirty="0" err="1"/>
              <a:t>research</a:t>
            </a:r>
            <a:r>
              <a:rPr lang="tr-TR" dirty="0"/>
              <a:t> </a:t>
            </a:r>
            <a:r>
              <a:rPr lang="tr-TR" dirty="0" err="1"/>
              <a:t>assistant</a:t>
            </a:r>
            <a:r>
              <a:rPr lang="tr-TR" dirty="0"/>
              <a:t> </a:t>
            </a:r>
            <a:r>
              <a:rPr lang="tr-TR" dirty="0" err="1"/>
              <a:t>via</a:t>
            </a:r>
            <a:r>
              <a:rPr lang="tr-TR" dirty="0"/>
              <a:t> e-mail.</a:t>
            </a:r>
          </a:p>
          <a:p>
            <a:pPr marL="285750" indent="-285750">
              <a:buFont typeface="Wingdings" panose="05000000000000000000" pitchFamily="2" charset="2"/>
              <a:buChar char="q"/>
            </a:pPr>
            <a:r>
              <a:rPr lang="tr-TR" dirty="0"/>
              <a:t> </a:t>
            </a:r>
            <a:r>
              <a:rPr lang="tr-TR" dirty="0" err="1"/>
              <a:t>Depending</a:t>
            </a:r>
            <a:r>
              <a:rPr lang="tr-TR" dirty="0"/>
              <a:t> on </a:t>
            </a:r>
            <a:r>
              <a:rPr lang="tr-TR" dirty="0" err="1"/>
              <a:t>the</a:t>
            </a:r>
            <a:r>
              <a:rPr lang="tr-TR" dirty="0"/>
              <a:t> </a:t>
            </a:r>
            <a:r>
              <a:rPr lang="tr-TR" dirty="0" err="1"/>
              <a:t>Research</a:t>
            </a:r>
            <a:r>
              <a:rPr lang="tr-TR" dirty="0"/>
              <a:t> </a:t>
            </a:r>
            <a:r>
              <a:rPr lang="tr-TR" dirty="0" err="1"/>
              <a:t>Assistant's</a:t>
            </a:r>
            <a:r>
              <a:rPr lang="tr-TR" dirty="0"/>
              <a:t> </a:t>
            </a:r>
            <a:r>
              <a:rPr lang="tr-TR" dirty="0" err="1"/>
              <a:t>response</a:t>
            </a:r>
            <a:r>
              <a:rPr lang="tr-TR" dirty="0"/>
              <a:t>, </a:t>
            </a:r>
            <a:r>
              <a:rPr lang="tr-TR" dirty="0" err="1"/>
              <a:t>the</a:t>
            </a:r>
            <a:r>
              <a:rPr lang="tr-TR" dirty="0"/>
              <a:t> </a:t>
            </a:r>
            <a:r>
              <a:rPr lang="tr-TR" dirty="0" err="1"/>
              <a:t>document</a:t>
            </a:r>
            <a:r>
              <a:rPr lang="tr-TR" dirty="0"/>
              <a:t> </a:t>
            </a:r>
            <a:r>
              <a:rPr lang="tr-TR" dirty="0" err="1"/>
              <a:t>approval</a:t>
            </a:r>
            <a:r>
              <a:rPr lang="tr-TR" dirty="0"/>
              <a:t> </a:t>
            </a:r>
            <a:r>
              <a:rPr lang="tr-TR" dirty="0" err="1"/>
              <a:t>process</a:t>
            </a:r>
            <a:r>
              <a:rPr lang="tr-TR" dirty="0"/>
              <a:t> </a:t>
            </a:r>
            <a:r>
              <a:rPr lang="tr-TR" dirty="0" err="1"/>
              <a:t>should</a:t>
            </a:r>
            <a:r>
              <a:rPr lang="tr-TR" dirty="0"/>
              <a:t> be </a:t>
            </a:r>
            <a:r>
              <a:rPr lang="tr-TR" dirty="0" err="1"/>
              <a:t>initiated</a:t>
            </a:r>
            <a:r>
              <a:rPr lang="tr-TR" dirty="0"/>
              <a:t>. </a:t>
            </a:r>
            <a:r>
              <a:rPr lang="tr-TR" dirty="0" err="1"/>
              <a:t>After</a:t>
            </a:r>
            <a:r>
              <a:rPr lang="tr-TR" dirty="0"/>
              <a:t> </a:t>
            </a:r>
            <a:r>
              <a:rPr lang="tr-TR" dirty="0" err="1"/>
              <a:t>obtaining</a:t>
            </a:r>
            <a:r>
              <a:rPr lang="tr-TR" dirty="0"/>
              <a:t> </a:t>
            </a:r>
            <a:r>
              <a:rPr lang="tr-TR" dirty="0" err="1"/>
              <a:t>suitability</a:t>
            </a:r>
            <a:r>
              <a:rPr lang="tr-TR" dirty="0"/>
              <a:t> </a:t>
            </a:r>
            <a:r>
              <a:rPr lang="tr-TR" dirty="0" err="1"/>
              <a:t>for</a:t>
            </a:r>
            <a:r>
              <a:rPr lang="tr-TR" dirty="0"/>
              <a:t> </a:t>
            </a:r>
            <a:r>
              <a:rPr lang="tr-TR" dirty="0" err="1"/>
              <a:t>the</a:t>
            </a:r>
            <a:r>
              <a:rPr lang="tr-TR" dirty="0"/>
              <a:t> </a:t>
            </a:r>
            <a:r>
              <a:rPr lang="tr-TR" dirty="0" err="1"/>
              <a:t>internship</a:t>
            </a:r>
            <a:r>
              <a:rPr lang="tr-TR" dirty="0"/>
              <a:t> </a:t>
            </a:r>
            <a:r>
              <a:rPr lang="tr-TR" dirty="0" err="1"/>
              <a:t>place</a:t>
            </a:r>
            <a:r>
              <a:rPr lang="tr-TR" dirty="0"/>
              <a:t>, </a:t>
            </a:r>
            <a:r>
              <a:rPr lang="tr-TR" dirty="0" err="1"/>
              <a:t>printouts</a:t>
            </a:r>
            <a:r>
              <a:rPr lang="tr-TR" dirty="0"/>
              <a:t> </a:t>
            </a:r>
            <a:r>
              <a:rPr lang="tr-TR" dirty="0" err="1"/>
              <a:t>are</a:t>
            </a:r>
            <a:r>
              <a:rPr lang="tr-TR" dirty="0"/>
              <a:t> </a:t>
            </a:r>
            <a:r>
              <a:rPr lang="tr-TR" dirty="0" err="1"/>
              <a:t>taken</a:t>
            </a:r>
            <a:r>
              <a:rPr lang="tr-TR" dirty="0"/>
              <a:t> </a:t>
            </a:r>
            <a:r>
              <a:rPr lang="tr-TR" dirty="0" err="1"/>
              <a:t>from</a:t>
            </a:r>
            <a:r>
              <a:rPr lang="tr-TR" dirty="0"/>
              <a:t> [http://www.kalite.yildiz.edu.tr](http://www.kalite.yildiz.edu.tr) </a:t>
            </a:r>
            <a:r>
              <a:rPr lang="tr-TR" dirty="0" err="1"/>
              <a:t>or</a:t>
            </a:r>
            <a:r>
              <a:rPr lang="tr-TR" dirty="0"/>
              <a:t> </a:t>
            </a:r>
            <a:r>
              <a:rPr lang="tr-TR" dirty="0" err="1"/>
              <a:t>the</a:t>
            </a:r>
            <a:r>
              <a:rPr lang="tr-TR" dirty="0"/>
              <a:t> </a:t>
            </a:r>
            <a:r>
              <a:rPr lang="tr-TR" dirty="0" err="1"/>
              <a:t>Department</a:t>
            </a:r>
            <a:r>
              <a:rPr lang="tr-TR" dirty="0"/>
              <a:t> </a:t>
            </a:r>
            <a:r>
              <a:rPr lang="tr-TR" dirty="0" err="1"/>
              <a:t>Internship</a:t>
            </a:r>
            <a:r>
              <a:rPr lang="tr-TR" dirty="0"/>
              <a:t> tab </a:t>
            </a:r>
            <a:r>
              <a:rPr lang="tr-TR" dirty="0">
                <a:hlinkClick r:id="rId2"/>
              </a:rPr>
              <a:t>([https://bioeng.yildiz.edu.tr/sayfa/17/STAJ/64] </a:t>
            </a:r>
            <a:r>
              <a:rPr lang="tr-TR" dirty="0"/>
              <a:t>(YTÜ </a:t>
            </a:r>
            <a:r>
              <a:rPr lang="tr-TR" dirty="0" err="1"/>
              <a:t>Internship</a:t>
            </a:r>
            <a:r>
              <a:rPr lang="tr-TR" dirty="0"/>
              <a:t> Application Form, </a:t>
            </a:r>
            <a:r>
              <a:rPr lang="tr-TR" dirty="0" err="1"/>
              <a:t>Internship</a:t>
            </a:r>
            <a:r>
              <a:rPr lang="tr-TR" dirty="0"/>
              <a:t> </a:t>
            </a:r>
            <a:r>
              <a:rPr lang="tr-TR" dirty="0" err="1"/>
              <a:t>Record</a:t>
            </a:r>
            <a:r>
              <a:rPr lang="tr-TR" dirty="0"/>
              <a:t> Form, SSI SPAS </a:t>
            </a:r>
            <a:r>
              <a:rPr lang="tr-TR" dirty="0" err="1"/>
              <a:t>Eligibility</a:t>
            </a:r>
            <a:r>
              <a:rPr lang="tr-TR" dirty="0"/>
              <a:t> </a:t>
            </a:r>
            <a:r>
              <a:rPr lang="tr-TR" dirty="0" err="1"/>
              <a:t>Certificate</a:t>
            </a:r>
            <a:r>
              <a:rPr lang="tr-TR" dirty="0"/>
              <a:t>, </a:t>
            </a:r>
            <a:r>
              <a:rPr lang="tr-TR" dirty="0" err="1"/>
              <a:t>Calendar</a:t>
            </a:r>
            <a:r>
              <a:rPr lang="tr-TR" dirty="0"/>
              <a:t>, </a:t>
            </a:r>
            <a:r>
              <a:rPr lang="tr-TR" dirty="0" err="1"/>
              <a:t>Surveys</a:t>
            </a:r>
            <a:r>
              <a:rPr lang="tr-TR" dirty="0"/>
              <a:t>). </a:t>
            </a:r>
          </a:p>
          <a:p>
            <a:pPr marL="285750" indent="-285750">
              <a:buFont typeface="Wingdings" panose="05000000000000000000" pitchFamily="2" charset="2"/>
              <a:buChar char="q"/>
            </a:pPr>
            <a:endParaRPr lang="tr-TR" dirty="0"/>
          </a:p>
          <a:p>
            <a:pPr marL="285750" indent="-285750">
              <a:buFont typeface="Wingdings" panose="05000000000000000000" pitchFamily="2" charset="2"/>
              <a:buChar char="q"/>
            </a:pPr>
            <a:r>
              <a:rPr lang="tr-TR" dirty="0" err="1"/>
              <a:t>The</a:t>
            </a:r>
            <a:r>
              <a:rPr lang="tr-TR" dirty="0"/>
              <a:t> YTÜ </a:t>
            </a:r>
            <a:r>
              <a:rPr lang="tr-TR" dirty="0" err="1"/>
              <a:t>Internship</a:t>
            </a:r>
            <a:r>
              <a:rPr lang="tr-TR" dirty="0"/>
              <a:t> Application Form is </a:t>
            </a:r>
            <a:r>
              <a:rPr lang="tr-TR" dirty="0" err="1"/>
              <a:t>approved</a:t>
            </a:r>
            <a:r>
              <a:rPr lang="tr-TR" dirty="0"/>
              <a:t> in 3 </a:t>
            </a:r>
            <a:r>
              <a:rPr lang="tr-TR" dirty="0" err="1"/>
              <a:t>copies</a:t>
            </a:r>
            <a:r>
              <a:rPr lang="tr-TR" dirty="0"/>
              <a:t> at </a:t>
            </a:r>
            <a:r>
              <a:rPr lang="tr-TR" dirty="0" err="1"/>
              <a:t>the</a:t>
            </a:r>
            <a:r>
              <a:rPr lang="tr-TR" dirty="0"/>
              <a:t> </a:t>
            </a:r>
            <a:r>
              <a:rPr lang="tr-TR" dirty="0" err="1"/>
              <a:t>institution</a:t>
            </a:r>
            <a:r>
              <a:rPr lang="tr-TR" dirty="0"/>
              <a:t> </a:t>
            </a:r>
            <a:r>
              <a:rPr lang="tr-TR" dirty="0" err="1"/>
              <a:t>where</a:t>
            </a:r>
            <a:r>
              <a:rPr lang="tr-TR" dirty="0"/>
              <a:t> </a:t>
            </a:r>
            <a:r>
              <a:rPr lang="tr-TR" dirty="0" err="1"/>
              <a:t>the</a:t>
            </a:r>
            <a:r>
              <a:rPr lang="tr-TR" dirty="0"/>
              <a:t> </a:t>
            </a:r>
            <a:r>
              <a:rPr lang="tr-TR" dirty="0" err="1"/>
              <a:t>internship</a:t>
            </a:r>
            <a:r>
              <a:rPr lang="tr-TR" dirty="0"/>
              <a:t> </a:t>
            </a:r>
            <a:r>
              <a:rPr lang="tr-TR" dirty="0" err="1"/>
              <a:t>will</a:t>
            </a:r>
            <a:r>
              <a:rPr lang="tr-TR" dirty="0"/>
              <a:t> </a:t>
            </a:r>
            <a:r>
              <a:rPr lang="tr-TR" dirty="0" err="1"/>
              <a:t>take</a:t>
            </a:r>
            <a:r>
              <a:rPr lang="tr-TR" dirty="0"/>
              <a:t> </a:t>
            </a:r>
            <a:r>
              <a:rPr lang="tr-TR" dirty="0" err="1"/>
              <a:t>place</a:t>
            </a:r>
            <a:r>
              <a:rPr lang="tr-TR" dirty="0"/>
              <a:t>, </a:t>
            </a:r>
            <a:r>
              <a:rPr lang="tr-TR" dirty="0" err="1"/>
              <a:t>and</a:t>
            </a:r>
            <a:r>
              <a:rPr lang="tr-TR" dirty="0"/>
              <a:t> </a:t>
            </a:r>
            <a:r>
              <a:rPr lang="tr-TR" dirty="0" err="1"/>
              <a:t>other</a:t>
            </a:r>
            <a:r>
              <a:rPr lang="tr-TR" dirty="0"/>
              <a:t> </a:t>
            </a:r>
            <a:r>
              <a:rPr lang="tr-TR" dirty="0" err="1"/>
              <a:t>documents</a:t>
            </a:r>
            <a:r>
              <a:rPr lang="tr-TR" dirty="0"/>
              <a:t> </a:t>
            </a:r>
            <a:r>
              <a:rPr lang="tr-TR" dirty="0" err="1"/>
              <a:t>are</a:t>
            </a:r>
            <a:r>
              <a:rPr lang="tr-TR" dirty="0"/>
              <a:t> </a:t>
            </a:r>
            <a:r>
              <a:rPr lang="tr-TR" dirty="0" err="1"/>
              <a:t>filled</a:t>
            </a:r>
            <a:r>
              <a:rPr lang="tr-TR" dirty="0"/>
              <a:t> </a:t>
            </a:r>
            <a:r>
              <a:rPr lang="tr-TR" dirty="0" err="1"/>
              <a:t>out</a:t>
            </a:r>
            <a:r>
              <a:rPr lang="tr-TR" dirty="0"/>
              <a:t> in </a:t>
            </a:r>
            <a:r>
              <a:rPr lang="tr-TR" dirty="0" err="1"/>
              <a:t>single</a:t>
            </a:r>
            <a:r>
              <a:rPr lang="tr-TR" dirty="0"/>
              <a:t> </a:t>
            </a:r>
            <a:r>
              <a:rPr lang="tr-TR" dirty="0" err="1"/>
              <a:t>copies</a:t>
            </a:r>
            <a:r>
              <a:rPr lang="tr-TR" dirty="0"/>
              <a:t>.</a:t>
            </a:r>
          </a:p>
          <a:p>
            <a:endParaRPr lang="tr-TR" dirty="0"/>
          </a:p>
          <a:p>
            <a:pPr marL="285750" indent="-285750">
              <a:buFont typeface="Wingdings" panose="05000000000000000000" pitchFamily="2" charset="2"/>
              <a:buChar char="q"/>
            </a:pPr>
            <a:r>
              <a:rPr lang="tr-TR" dirty="0"/>
              <a:t>First, </a:t>
            </a:r>
            <a:r>
              <a:rPr lang="tr-TR" dirty="0" err="1"/>
              <a:t>the</a:t>
            </a:r>
            <a:r>
              <a:rPr lang="tr-TR" dirty="0"/>
              <a:t> </a:t>
            </a:r>
            <a:r>
              <a:rPr lang="tr-TR" dirty="0" err="1"/>
              <a:t>fields</a:t>
            </a:r>
            <a:r>
              <a:rPr lang="tr-TR" dirty="0"/>
              <a:t>, </a:t>
            </a:r>
            <a:r>
              <a:rPr lang="tr-TR" dirty="0" err="1"/>
              <a:t>stamps</a:t>
            </a:r>
            <a:r>
              <a:rPr lang="tr-TR" dirty="0"/>
              <a:t>, </a:t>
            </a:r>
            <a:r>
              <a:rPr lang="tr-TR" dirty="0" err="1"/>
              <a:t>and</a:t>
            </a:r>
            <a:r>
              <a:rPr lang="tr-TR" dirty="0"/>
              <a:t> </a:t>
            </a:r>
            <a:r>
              <a:rPr lang="tr-TR" dirty="0" err="1"/>
              <a:t>signatures</a:t>
            </a:r>
            <a:r>
              <a:rPr lang="tr-TR" dirty="0"/>
              <a:t> </a:t>
            </a:r>
            <a:r>
              <a:rPr lang="tr-TR" dirty="0" err="1"/>
              <a:t>required</a:t>
            </a:r>
            <a:r>
              <a:rPr lang="tr-TR" dirty="0"/>
              <a:t> </a:t>
            </a:r>
            <a:r>
              <a:rPr lang="tr-TR" dirty="0" err="1"/>
              <a:t>to</a:t>
            </a:r>
            <a:r>
              <a:rPr lang="tr-TR" dirty="0"/>
              <a:t> be </a:t>
            </a:r>
            <a:r>
              <a:rPr lang="tr-TR" dirty="0" err="1"/>
              <a:t>filled</a:t>
            </a:r>
            <a:r>
              <a:rPr lang="tr-TR" dirty="0"/>
              <a:t> </a:t>
            </a:r>
            <a:r>
              <a:rPr lang="tr-TR" dirty="0" err="1"/>
              <a:t>out</a:t>
            </a:r>
            <a:r>
              <a:rPr lang="tr-TR" dirty="0"/>
              <a:t> </a:t>
            </a:r>
            <a:r>
              <a:rPr lang="tr-TR" dirty="0" err="1"/>
              <a:t>by</a:t>
            </a:r>
            <a:r>
              <a:rPr lang="tr-TR" dirty="0"/>
              <a:t> </a:t>
            </a:r>
            <a:r>
              <a:rPr lang="tr-TR" dirty="0" err="1"/>
              <a:t>the</a:t>
            </a:r>
            <a:r>
              <a:rPr lang="tr-TR" dirty="0"/>
              <a:t> </a:t>
            </a:r>
            <a:r>
              <a:rPr lang="tr-TR" dirty="0" err="1"/>
              <a:t>institution</a:t>
            </a:r>
            <a:r>
              <a:rPr lang="tr-TR" dirty="0"/>
              <a:t> </a:t>
            </a:r>
            <a:r>
              <a:rPr lang="tr-TR" dirty="0" err="1"/>
              <a:t>where</a:t>
            </a:r>
            <a:r>
              <a:rPr lang="tr-TR" dirty="0"/>
              <a:t> </a:t>
            </a:r>
            <a:r>
              <a:rPr lang="tr-TR" dirty="0" err="1"/>
              <a:t>the</a:t>
            </a:r>
            <a:r>
              <a:rPr lang="tr-TR" dirty="0"/>
              <a:t> </a:t>
            </a:r>
            <a:r>
              <a:rPr lang="tr-TR" dirty="0" err="1"/>
              <a:t>internship</a:t>
            </a:r>
            <a:r>
              <a:rPr lang="tr-TR" dirty="0"/>
              <a:t> </a:t>
            </a:r>
            <a:r>
              <a:rPr lang="tr-TR" dirty="0" err="1"/>
              <a:t>will</a:t>
            </a:r>
            <a:r>
              <a:rPr lang="tr-TR" dirty="0"/>
              <a:t> </a:t>
            </a:r>
            <a:r>
              <a:rPr lang="tr-TR" dirty="0" err="1"/>
              <a:t>take</a:t>
            </a:r>
            <a:r>
              <a:rPr lang="tr-TR" dirty="0"/>
              <a:t> </a:t>
            </a:r>
            <a:r>
              <a:rPr lang="tr-TR" dirty="0" err="1"/>
              <a:t>place</a:t>
            </a:r>
            <a:r>
              <a:rPr lang="tr-TR" dirty="0"/>
              <a:t> </a:t>
            </a:r>
            <a:r>
              <a:rPr lang="tr-TR" dirty="0" err="1"/>
              <a:t>must</a:t>
            </a:r>
            <a:r>
              <a:rPr lang="tr-TR" dirty="0"/>
              <a:t> be </a:t>
            </a:r>
            <a:r>
              <a:rPr lang="tr-TR" dirty="0" err="1"/>
              <a:t>completed</a:t>
            </a:r>
            <a:r>
              <a:rPr lang="tr-TR" dirty="0"/>
              <a:t>, </a:t>
            </a:r>
            <a:r>
              <a:rPr lang="tr-TR" dirty="0" err="1"/>
              <a:t>and</a:t>
            </a:r>
            <a:r>
              <a:rPr lang="tr-TR" dirty="0"/>
              <a:t> </a:t>
            </a:r>
            <a:r>
              <a:rPr lang="tr-TR" dirty="0" err="1"/>
              <a:t>then</a:t>
            </a:r>
            <a:r>
              <a:rPr lang="tr-TR" dirty="0"/>
              <a:t> </a:t>
            </a:r>
            <a:r>
              <a:rPr lang="tr-TR" dirty="0" err="1"/>
              <a:t>the</a:t>
            </a:r>
            <a:r>
              <a:rPr lang="tr-TR" dirty="0"/>
              <a:t> </a:t>
            </a:r>
            <a:r>
              <a:rPr lang="tr-TR" dirty="0" err="1"/>
              <a:t>relevant</a:t>
            </a:r>
            <a:r>
              <a:rPr lang="tr-TR" dirty="0"/>
              <a:t> </a:t>
            </a:r>
            <a:r>
              <a:rPr lang="tr-TR" dirty="0" err="1"/>
              <a:t>fields</a:t>
            </a:r>
            <a:r>
              <a:rPr lang="tr-TR" dirty="0"/>
              <a:t> in </a:t>
            </a:r>
            <a:r>
              <a:rPr lang="tr-TR" dirty="0" err="1"/>
              <a:t>the</a:t>
            </a:r>
            <a:r>
              <a:rPr lang="tr-TR" dirty="0"/>
              <a:t> </a:t>
            </a:r>
            <a:r>
              <a:rPr lang="tr-TR" dirty="0" err="1"/>
              <a:t>documents</a:t>
            </a:r>
            <a:r>
              <a:rPr lang="tr-TR" dirty="0"/>
              <a:t> </a:t>
            </a:r>
            <a:r>
              <a:rPr lang="tr-TR" dirty="0" err="1"/>
              <a:t>are</a:t>
            </a:r>
            <a:r>
              <a:rPr lang="tr-TR" dirty="0"/>
              <a:t> </a:t>
            </a:r>
            <a:r>
              <a:rPr lang="tr-TR" dirty="0" err="1"/>
              <a:t>filled</a:t>
            </a:r>
            <a:r>
              <a:rPr lang="tr-TR" dirty="0"/>
              <a:t> </a:t>
            </a:r>
            <a:r>
              <a:rPr lang="tr-TR" dirty="0" err="1"/>
              <a:t>out</a:t>
            </a:r>
            <a:r>
              <a:rPr lang="tr-TR" dirty="0"/>
              <a:t> </a:t>
            </a:r>
            <a:r>
              <a:rPr lang="tr-TR" dirty="0" err="1"/>
              <a:t>by</a:t>
            </a:r>
            <a:r>
              <a:rPr lang="tr-TR" dirty="0"/>
              <a:t> </a:t>
            </a:r>
            <a:r>
              <a:rPr lang="tr-TR" dirty="0" err="1"/>
              <a:t>the</a:t>
            </a:r>
            <a:r>
              <a:rPr lang="tr-TR" dirty="0"/>
              <a:t> </a:t>
            </a:r>
            <a:r>
              <a:rPr lang="tr-TR" dirty="0" err="1"/>
              <a:t>student</a:t>
            </a:r>
            <a:r>
              <a:rPr lang="tr-TR" dirty="0"/>
              <a:t>. 1 </a:t>
            </a:r>
            <a:r>
              <a:rPr lang="tr-TR" dirty="0" err="1"/>
              <a:t>copy</a:t>
            </a:r>
            <a:r>
              <a:rPr lang="tr-TR" dirty="0"/>
              <a:t> of </a:t>
            </a:r>
            <a:r>
              <a:rPr lang="tr-TR" dirty="0" err="1"/>
              <a:t>the</a:t>
            </a:r>
            <a:r>
              <a:rPr lang="tr-TR" dirty="0"/>
              <a:t> YTÜ </a:t>
            </a:r>
            <a:r>
              <a:rPr lang="tr-TR" dirty="0" err="1"/>
              <a:t>Internship</a:t>
            </a:r>
            <a:r>
              <a:rPr lang="tr-TR" dirty="0"/>
              <a:t> Application Form </a:t>
            </a:r>
            <a:r>
              <a:rPr lang="tr-TR" dirty="0" err="1"/>
              <a:t>will</a:t>
            </a:r>
            <a:r>
              <a:rPr lang="tr-TR" dirty="0"/>
              <a:t> be </a:t>
            </a:r>
            <a:r>
              <a:rPr lang="tr-TR" dirty="0" err="1"/>
              <a:t>taken</a:t>
            </a:r>
            <a:r>
              <a:rPr lang="tr-TR" dirty="0"/>
              <a:t> </a:t>
            </a:r>
            <a:r>
              <a:rPr lang="tr-TR" dirty="0" err="1"/>
              <a:t>to</a:t>
            </a:r>
            <a:r>
              <a:rPr lang="tr-TR" dirty="0"/>
              <a:t> </a:t>
            </a:r>
            <a:r>
              <a:rPr lang="tr-TR" dirty="0" err="1"/>
              <a:t>the</a:t>
            </a:r>
            <a:r>
              <a:rPr lang="tr-TR" dirty="0"/>
              <a:t> </a:t>
            </a:r>
            <a:r>
              <a:rPr lang="tr-TR" dirty="0" err="1"/>
              <a:t>internship</a:t>
            </a:r>
            <a:r>
              <a:rPr lang="tr-TR" dirty="0"/>
              <a:t> </a:t>
            </a:r>
            <a:r>
              <a:rPr lang="tr-TR" dirty="0" err="1"/>
              <a:t>institution</a:t>
            </a:r>
            <a:r>
              <a:rPr lang="tr-TR" dirty="0"/>
              <a:t>, </a:t>
            </a:r>
            <a:r>
              <a:rPr lang="tr-TR" dirty="0" err="1"/>
              <a:t>and</a:t>
            </a:r>
            <a:r>
              <a:rPr lang="tr-TR" dirty="0"/>
              <a:t> 1 </a:t>
            </a:r>
            <a:r>
              <a:rPr lang="tr-TR" dirty="0" err="1"/>
              <a:t>copy</a:t>
            </a:r>
            <a:r>
              <a:rPr lang="tr-TR" dirty="0"/>
              <a:t> (</a:t>
            </a:r>
            <a:r>
              <a:rPr lang="tr-TR" dirty="0" err="1"/>
              <a:t>original</a:t>
            </a:r>
            <a:r>
              <a:rPr lang="tr-TR" dirty="0"/>
              <a:t>) </a:t>
            </a:r>
            <a:r>
              <a:rPr lang="tr-TR" dirty="0" err="1"/>
              <a:t>will</a:t>
            </a:r>
            <a:r>
              <a:rPr lang="tr-TR" dirty="0"/>
              <a:t> </a:t>
            </a:r>
            <a:r>
              <a:rPr lang="tr-TR" dirty="0" err="1"/>
              <a:t>remain</a:t>
            </a:r>
            <a:r>
              <a:rPr lang="tr-TR" dirty="0"/>
              <a:t> </a:t>
            </a:r>
            <a:r>
              <a:rPr lang="tr-TR" dirty="0" err="1"/>
              <a:t>with</a:t>
            </a:r>
            <a:r>
              <a:rPr lang="tr-TR" dirty="0"/>
              <a:t> </a:t>
            </a:r>
            <a:r>
              <a:rPr lang="tr-TR" dirty="0" err="1"/>
              <a:t>the</a:t>
            </a:r>
            <a:r>
              <a:rPr lang="tr-TR" dirty="0"/>
              <a:t> </a:t>
            </a:r>
            <a:r>
              <a:rPr lang="tr-TR" dirty="0" err="1"/>
              <a:t>student</a:t>
            </a:r>
            <a:r>
              <a:rPr lang="tr-TR" dirty="0"/>
              <a:t> </a:t>
            </a:r>
            <a:r>
              <a:rPr lang="tr-TR" dirty="0" err="1"/>
              <a:t>and</a:t>
            </a:r>
            <a:r>
              <a:rPr lang="tr-TR" dirty="0"/>
              <a:t> </a:t>
            </a:r>
            <a:r>
              <a:rPr lang="tr-TR" dirty="0" err="1"/>
              <a:t>will</a:t>
            </a:r>
            <a:r>
              <a:rPr lang="tr-TR" dirty="0"/>
              <a:t> be </a:t>
            </a:r>
            <a:r>
              <a:rPr lang="tr-TR" dirty="0" err="1"/>
              <a:t>delivered</a:t>
            </a:r>
            <a:r>
              <a:rPr lang="tr-TR" dirty="0"/>
              <a:t> </a:t>
            </a:r>
            <a:r>
              <a:rPr lang="tr-TR" dirty="0" err="1"/>
              <a:t>to</a:t>
            </a:r>
            <a:r>
              <a:rPr lang="tr-TR" dirty="0"/>
              <a:t> </a:t>
            </a:r>
            <a:r>
              <a:rPr lang="tr-TR" dirty="0" err="1"/>
              <a:t>the</a:t>
            </a:r>
            <a:r>
              <a:rPr lang="tr-TR" dirty="0"/>
              <a:t> </a:t>
            </a:r>
            <a:r>
              <a:rPr lang="tr-TR" dirty="0" err="1"/>
              <a:t>relevant</a:t>
            </a:r>
            <a:r>
              <a:rPr lang="tr-TR" dirty="0"/>
              <a:t> </a:t>
            </a:r>
            <a:r>
              <a:rPr lang="tr-TR" dirty="0" err="1"/>
              <a:t>research</a:t>
            </a:r>
            <a:r>
              <a:rPr lang="tr-TR" dirty="0"/>
              <a:t> </a:t>
            </a:r>
            <a:r>
              <a:rPr lang="tr-TR" dirty="0" err="1"/>
              <a:t>assistant</a:t>
            </a:r>
            <a:r>
              <a:rPr lang="tr-TR" dirty="0"/>
              <a:t> at </a:t>
            </a:r>
            <a:r>
              <a:rPr lang="tr-TR" dirty="0" err="1"/>
              <a:t>the</a:t>
            </a:r>
            <a:r>
              <a:rPr lang="tr-TR" dirty="0"/>
              <a:t> </a:t>
            </a:r>
            <a:r>
              <a:rPr lang="tr-TR" dirty="0" err="1"/>
              <a:t>end</a:t>
            </a:r>
            <a:r>
              <a:rPr lang="tr-TR" dirty="0"/>
              <a:t> of </a:t>
            </a:r>
            <a:r>
              <a:rPr lang="tr-TR" dirty="0" err="1"/>
              <a:t>the</a:t>
            </a:r>
            <a:r>
              <a:rPr lang="tr-TR" dirty="0"/>
              <a:t> </a:t>
            </a:r>
            <a:r>
              <a:rPr lang="tr-TR" dirty="0" err="1"/>
              <a:t>internship</a:t>
            </a:r>
            <a:r>
              <a:rPr lang="tr-TR" dirty="0"/>
              <a:t> </a:t>
            </a:r>
            <a:r>
              <a:rPr lang="tr-TR" dirty="0" err="1"/>
              <a:t>along</a:t>
            </a:r>
            <a:r>
              <a:rPr lang="tr-TR" dirty="0"/>
              <a:t> </a:t>
            </a:r>
            <a:r>
              <a:rPr lang="tr-TR" dirty="0" err="1"/>
              <a:t>with</a:t>
            </a:r>
            <a:r>
              <a:rPr lang="tr-TR" dirty="0"/>
              <a:t> </a:t>
            </a:r>
            <a:r>
              <a:rPr lang="tr-TR" dirty="0" err="1"/>
              <a:t>the</a:t>
            </a:r>
            <a:r>
              <a:rPr lang="tr-TR" dirty="0"/>
              <a:t> </a:t>
            </a:r>
            <a:r>
              <a:rPr lang="tr-TR" dirty="0" err="1"/>
              <a:t>internship</a:t>
            </a:r>
            <a:r>
              <a:rPr lang="tr-TR" dirty="0"/>
              <a:t> notebook </a:t>
            </a:r>
            <a:r>
              <a:rPr lang="tr-TR" dirty="0" err="1"/>
              <a:t>and</a:t>
            </a:r>
            <a:r>
              <a:rPr lang="tr-TR" dirty="0"/>
              <a:t> </a:t>
            </a:r>
            <a:r>
              <a:rPr lang="tr-TR" dirty="0" err="1"/>
              <a:t>other</a:t>
            </a:r>
            <a:r>
              <a:rPr lang="tr-TR" dirty="0"/>
              <a:t> </a:t>
            </a:r>
            <a:r>
              <a:rPr lang="tr-TR" dirty="0" err="1"/>
              <a:t>documents</a:t>
            </a:r>
            <a:r>
              <a:rPr lang="tr-TR" dirty="0"/>
              <a:t>.</a:t>
            </a:r>
          </a:p>
          <a:p>
            <a:pPr marL="342900" indent="-342900" algn="just">
              <a:lnSpc>
                <a:spcPct val="150000"/>
              </a:lnSpc>
              <a:spcBef>
                <a:spcPct val="20000"/>
              </a:spcBef>
              <a:buClr>
                <a:schemeClr val="bg2"/>
              </a:buClr>
              <a:buSzPct val="75000"/>
              <a:buFont typeface="+mj-lt"/>
              <a:buAutoNum type="arabicPeriod"/>
            </a:pPr>
            <a:endParaRPr lang="tr-TR" altLang="tr-TR" dirty="0">
              <a:latin typeface="+mn-lt"/>
            </a:endParaRPr>
          </a:p>
          <a:p>
            <a:pPr algn="just">
              <a:lnSpc>
                <a:spcPct val="150000"/>
              </a:lnSpc>
              <a:spcBef>
                <a:spcPct val="20000"/>
              </a:spcBef>
              <a:buClr>
                <a:schemeClr val="bg2"/>
              </a:buClr>
              <a:buSzPct val="75000"/>
            </a:pPr>
            <a:endParaRPr lang="tr-TR" altLang="tr-TR"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Dikdörtgen 2">
            <a:extLst>
              <a:ext uri="{FF2B5EF4-FFF2-40B4-BE49-F238E27FC236}">
                <a16:creationId xmlns:a16="http://schemas.microsoft.com/office/drawing/2014/main" id="{C0CEDB23-D691-467B-8A45-2D6BAD213834}"/>
              </a:ext>
            </a:extLst>
          </p:cNvPr>
          <p:cNvSpPr>
            <a:spLocks noChangeArrowheads="1"/>
          </p:cNvSpPr>
          <p:nvPr/>
        </p:nvSpPr>
        <p:spPr bwMode="auto">
          <a:xfrm>
            <a:off x="457200" y="1628800"/>
            <a:ext cx="8229600"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70000"/>
              </a:lnSpc>
              <a:spcBef>
                <a:spcPct val="20000"/>
              </a:spcBef>
              <a:buClr>
                <a:schemeClr val="bg2"/>
              </a:buClr>
              <a:buSzPct val="75000"/>
              <a:buFont typeface="Wingdings" panose="05000000000000000000" pitchFamily="2" charset="2"/>
              <a:buChar char="q"/>
            </a:pPr>
            <a:endParaRPr lang="tr-TR" altLang="tr-TR" sz="2000" dirty="0">
              <a:latin typeface="+mn-lt"/>
            </a:endParaRPr>
          </a:p>
          <a:p>
            <a:pPr marL="342900" indent="-342900" algn="just">
              <a:lnSpc>
                <a:spcPct val="170000"/>
              </a:lnSpc>
              <a:spcBef>
                <a:spcPct val="20000"/>
              </a:spcBef>
              <a:buClr>
                <a:schemeClr val="bg2"/>
              </a:buClr>
              <a:buSzPct val="75000"/>
              <a:buFont typeface="Wingdings" panose="05000000000000000000" pitchFamily="2" charset="2"/>
              <a:buChar char="q"/>
            </a:pPr>
            <a:r>
              <a:rPr lang="tr-TR" sz="2000" dirty="0" err="1"/>
              <a:t>The</a:t>
            </a:r>
            <a:r>
              <a:rPr lang="tr-TR" sz="2000" dirty="0"/>
              <a:t> </a:t>
            </a:r>
            <a:r>
              <a:rPr lang="tr-TR" sz="2000" dirty="0" err="1"/>
              <a:t>internship</a:t>
            </a:r>
            <a:r>
              <a:rPr lang="tr-TR" sz="2000" dirty="0"/>
              <a:t> </a:t>
            </a:r>
            <a:r>
              <a:rPr lang="tr-TR" sz="2000" dirty="0" err="1"/>
              <a:t>record</a:t>
            </a:r>
            <a:r>
              <a:rPr lang="tr-TR" sz="2000" dirty="0"/>
              <a:t> form </a:t>
            </a:r>
            <a:r>
              <a:rPr lang="tr-TR" sz="2000" dirty="0" err="1"/>
              <a:t>and</a:t>
            </a:r>
            <a:r>
              <a:rPr lang="tr-TR" sz="2000" dirty="0"/>
              <a:t> </a:t>
            </a:r>
            <a:r>
              <a:rPr lang="tr-TR" sz="2000" dirty="0" err="1"/>
              <a:t>surveys</a:t>
            </a:r>
            <a:r>
              <a:rPr lang="tr-TR" sz="2000" dirty="0"/>
              <a:t> </a:t>
            </a:r>
            <a:r>
              <a:rPr lang="tr-TR" sz="2000" dirty="0" err="1"/>
              <a:t>are</a:t>
            </a:r>
            <a:r>
              <a:rPr lang="tr-TR" sz="2000" dirty="0"/>
              <a:t> </a:t>
            </a:r>
            <a:r>
              <a:rPr lang="tr-TR" sz="2000" dirty="0" err="1"/>
              <a:t>signed</a:t>
            </a:r>
            <a:r>
              <a:rPr lang="tr-TR" sz="2000" dirty="0"/>
              <a:t> </a:t>
            </a:r>
            <a:r>
              <a:rPr lang="tr-TR" sz="2000" dirty="0" err="1"/>
              <a:t>by</a:t>
            </a:r>
            <a:r>
              <a:rPr lang="tr-TR" sz="2000" dirty="0"/>
              <a:t> </a:t>
            </a:r>
            <a:r>
              <a:rPr lang="tr-TR" sz="2000" dirty="0" err="1"/>
              <a:t>the</a:t>
            </a:r>
            <a:r>
              <a:rPr lang="tr-TR" sz="2000" dirty="0"/>
              <a:t> </a:t>
            </a:r>
            <a:r>
              <a:rPr lang="tr-TR" sz="2000" dirty="0" err="1"/>
              <a:t>department</a:t>
            </a:r>
            <a:r>
              <a:rPr lang="tr-TR" sz="2000" dirty="0"/>
              <a:t> </a:t>
            </a:r>
            <a:r>
              <a:rPr lang="tr-TR" sz="2000" dirty="0" err="1"/>
              <a:t>chair</a:t>
            </a:r>
            <a:r>
              <a:rPr lang="tr-TR" sz="2000" dirty="0"/>
              <a:t>/</a:t>
            </a:r>
            <a:r>
              <a:rPr lang="tr-TR" sz="2000" dirty="0" err="1"/>
              <a:t>vice</a:t>
            </a:r>
            <a:r>
              <a:rPr lang="tr-TR" sz="2000" dirty="0"/>
              <a:t> </a:t>
            </a:r>
            <a:r>
              <a:rPr lang="tr-TR" sz="2000" dirty="0" err="1"/>
              <a:t>chair</a:t>
            </a:r>
            <a:r>
              <a:rPr lang="tr-TR" sz="2000" dirty="0"/>
              <a:t>. (</a:t>
            </a:r>
            <a:r>
              <a:rPr lang="tr-TR" sz="2000" dirty="0" err="1"/>
              <a:t>These</a:t>
            </a:r>
            <a:r>
              <a:rPr lang="tr-TR" sz="2000" dirty="0"/>
              <a:t> </a:t>
            </a:r>
            <a:r>
              <a:rPr lang="tr-TR" sz="2000" dirty="0" err="1"/>
              <a:t>documents</a:t>
            </a:r>
            <a:r>
              <a:rPr lang="tr-TR" sz="2000" dirty="0"/>
              <a:t> can </a:t>
            </a:r>
            <a:r>
              <a:rPr lang="tr-TR" sz="2000" dirty="0" err="1"/>
              <a:t>also</a:t>
            </a:r>
            <a:r>
              <a:rPr lang="tr-TR" sz="2000" dirty="0"/>
              <a:t> be </a:t>
            </a:r>
            <a:r>
              <a:rPr lang="tr-TR" sz="2000" dirty="0" err="1"/>
              <a:t>signed</a:t>
            </a:r>
            <a:r>
              <a:rPr lang="tr-TR" sz="2000" dirty="0"/>
              <a:t> at </a:t>
            </a:r>
            <a:r>
              <a:rPr lang="tr-TR" sz="2000" dirty="0" err="1"/>
              <a:t>the</a:t>
            </a:r>
            <a:r>
              <a:rPr lang="tr-TR" sz="2000" dirty="0"/>
              <a:t> </a:t>
            </a:r>
            <a:r>
              <a:rPr lang="tr-TR" sz="2000" dirty="0" err="1"/>
              <a:t>end</a:t>
            </a:r>
            <a:r>
              <a:rPr lang="tr-TR" sz="2000" dirty="0"/>
              <a:t> of </a:t>
            </a:r>
            <a:r>
              <a:rPr lang="tr-TR" sz="2000" dirty="0" err="1"/>
              <a:t>the</a:t>
            </a:r>
            <a:r>
              <a:rPr lang="tr-TR" sz="2000" dirty="0"/>
              <a:t> </a:t>
            </a:r>
            <a:r>
              <a:rPr lang="tr-TR" sz="2000" dirty="0" err="1"/>
              <a:t>internship</a:t>
            </a:r>
            <a:r>
              <a:rPr lang="tr-TR" sz="2000" dirty="0"/>
              <a:t>, but </a:t>
            </a:r>
            <a:r>
              <a:rPr lang="tr-TR" sz="2000" dirty="0" err="1"/>
              <a:t>our</a:t>
            </a:r>
            <a:r>
              <a:rPr lang="tr-TR" sz="2000" dirty="0"/>
              <a:t> </a:t>
            </a:r>
            <a:r>
              <a:rPr lang="tr-TR" sz="2000" dirty="0" err="1"/>
              <a:t>recommendation</a:t>
            </a:r>
            <a:r>
              <a:rPr lang="tr-TR" sz="2000" dirty="0"/>
              <a:t> is </a:t>
            </a:r>
            <a:r>
              <a:rPr lang="tr-TR" sz="2000" dirty="0" err="1"/>
              <a:t>to</a:t>
            </a:r>
            <a:r>
              <a:rPr lang="tr-TR" sz="2000" dirty="0"/>
              <a:t> </a:t>
            </a:r>
            <a:r>
              <a:rPr lang="tr-TR" sz="2000" dirty="0" err="1"/>
              <a:t>prepare</a:t>
            </a:r>
            <a:r>
              <a:rPr lang="tr-TR" sz="2000" dirty="0"/>
              <a:t> </a:t>
            </a:r>
            <a:r>
              <a:rPr lang="tr-TR" sz="2000" dirty="0" err="1"/>
              <a:t>them</a:t>
            </a:r>
            <a:r>
              <a:rPr lang="tr-TR" sz="2000" dirty="0"/>
              <a:t> </a:t>
            </a:r>
            <a:r>
              <a:rPr lang="tr-TR" sz="2000" dirty="0" err="1"/>
              <a:t>before</a:t>
            </a:r>
            <a:r>
              <a:rPr lang="tr-TR" sz="2000" dirty="0"/>
              <a:t> </a:t>
            </a:r>
            <a:r>
              <a:rPr lang="tr-TR" sz="2000" dirty="0" err="1"/>
              <a:t>the</a:t>
            </a:r>
            <a:r>
              <a:rPr lang="tr-TR" sz="2000" dirty="0"/>
              <a:t> </a:t>
            </a:r>
            <a:r>
              <a:rPr lang="tr-TR" sz="2000" dirty="0" err="1"/>
              <a:t>internship</a:t>
            </a:r>
            <a:r>
              <a:rPr lang="tr-TR" sz="2000" dirty="0"/>
              <a:t> </a:t>
            </a:r>
            <a:r>
              <a:rPr lang="tr-TR" sz="2000" dirty="0" err="1"/>
              <a:t>along</a:t>
            </a:r>
            <a:r>
              <a:rPr lang="tr-TR" sz="2000" dirty="0"/>
              <a:t> </a:t>
            </a:r>
            <a:r>
              <a:rPr lang="tr-TR" sz="2000" dirty="0" err="1"/>
              <a:t>with</a:t>
            </a:r>
            <a:r>
              <a:rPr lang="tr-TR" sz="2000" dirty="0"/>
              <a:t> </a:t>
            </a:r>
            <a:r>
              <a:rPr lang="tr-TR" sz="2000" dirty="0" err="1"/>
              <a:t>other</a:t>
            </a:r>
            <a:r>
              <a:rPr lang="tr-TR" sz="2000" dirty="0"/>
              <a:t> </a:t>
            </a:r>
            <a:r>
              <a:rPr lang="tr-TR" sz="2000" dirty="0" err="1"/>
              <a:t>documents</a:t>
            </a:r>
            <a:r>
              <a:rPr lang="tr-TR" sz="2000" dirty="0"/>
              <a:t>.) </a:t>
            </a:r>
          </a:p>
          <a:p>
            <a:pPr marL="342900" indent="-342900" algn="just">
              <a:lnSpc>
                <a:spcPct val="170000"/>
              </a:lnSpc>
              <a:spcBef>
                <a:spcPct val="20000"/>
              </a:spcBef>
              <a:buClr>
                <a:schemeClr val="bg2"/>
              </a:buClr>
              <a:buSzPct val="75000"/>
              <a:buFont typeface="Wingdings" panose="05000000000000000000" pitchFamily="2" charset="2"/>
              <a:buChar char="q"/>
            </a:pPr>
            <a:r>
              <a:rPr lang="tr-TR" sz="2000" dirty="0" err="1"/>
              <a:t>Once</a:t>
            </a:r>
            <a:r>
              <a:rPr lang="tr-TR" sz="2000" dirty="0"/>
              <a:t> </a:t>
            </a:r>
            <a:r>
              <a:rPr lang="tr-TR" sz="2000" dirty="0" err="1"/>
              <a:t>all</a:t>
            </a:r>
            <a:r>
              <a:rPr lang="tr-TR" sz="2000" dirty="0"/>
              <a:t> </a:t>
            </a:r>
            <a:r>
              <a:rPr lang="tr-TR" sz="2000" dirty="0" err="1"/>
              <a:t>procedures</a:t>
            </a:r>
            <a:r>
              <a:rPr lang="tr-TR" sz="2000" dirty="0"/>
              <a:t>, </a:t>
            </a:r>
            <a:r>
              <a:rPr lang="tr-TR" sz="2000" dirty="0" err="1"/>
              <a:t>signature</a:t>
            </a:r>
            <a:r>
              <a:rPr lang="tr-TR" sz="2000" dirty="0"/>
              <a:t>, </a:t>
            </a:r>
            <a:r>
              <a:rPr lang="tr-TR" sz="2000" dirty="0" err="1"/>
              <a:t>and</a:t>
            </a:r>
            <a:r>
              <a:rPr lang="tr-TR" sz="2000" dirty="0"/>
              <a:t> </a:t>
            </a:r>
            <a:r>
              <a:rPr lang="tr-TR" sz="2000" dirty="0" err="1"/>
              <a:t>seal</a:t>
            </a:r>
            <a:r>
              <a:rPr lang="tr-TR" sz="2000" dirty="0"/>
              <a:t> </a:t>
            </a:r>
            <a:r>
              <a:rPr lang="tr-TR" sz="2000" dirty="0" err="1"/>
              <a:t>processes</a:t>
            </a:r>
            <a:r>
              <a:rPr lang="tr-TR" sz="2000" dirty="0"/>
              <a:t> </a:t>
            </a:r>
            <a:r>
              <a:rPr lang="tr-TR" sz="2000" dirty="0" err="1"/>
              <a:t>are</a:t>
            </a:r>
            <a:r>
              <a:rPr lang="tr-TR" sz="2000" dirty="0"/>
              <a:t> </a:t>
            </a:r>
            <a:r>
              <a:rPr lang="tr-TR" sz="2000" dirty="0" err="1"/>
              <a:t>completed</a:t>
            </a:r>
            <a:r>
              <a:rPr lang="tr-TR" sz="2000" dirty="0"/>
              <a:t>, </a:t>
            </a:r>
            <a:r>
              <a:rPr lang="tr-TR" sz="2000" dirty="0" err="1"/>
              <a:t>you</a:t>
            </a:r>
            <a:r>
              <a:rPr lang="tr-TR" sz="2000" dirty="0"/>
              <a:t> </a:t>
            </a:r>
            <a:r>
              <a:rPr lang="tr-TR" sz="2000" dirty="0" err="1"/>
              <a:t>must</a:t>
            </a:r>
            <a:r>
              <a:rPr lang="tr-TR" sz="2000" dirty="0"/>
              <a:t> </a:t>
            </a:r>
            <a:r>
              <a:rPr lang="tr-TR" sz="2000" dirty="0" err="1"/>
              <a:t>come</a:t>
            </a:r>
            <a:r>
              <a:rPr lang="tr-TR" sz="2000" dirty="0"/>
              <a:t> </a:t>
            </a:r>
            <a:r>
              <a:rPr lang="tr-TR" sz="2000" dirty="0" err="1"/>
              <a:t>to</a:t>
            </a:r>
            <a:r>
              <a:rPr lang="tr-TR" sz="2000" dirty="0"/>
              <a:t> </a:t>
            </a:r>
            <a:r>
              <a:rPr lang="tr-TR" sz="2000" dirty="0" err="1"/>
              <a:t>the</a:t>
            </a:r>
            <a:r>
              <a:rPr lang="tr-TR" sz="2000" dirty="0"/>
              <a:t> </a:t>
            </a:r>
            <a:r>
              <a:rPr lang="tr-TR" sz="2000" dirty="0" err="1"/>
              <a:t>department</a:t>
            </a:r>
            <a:r>
              <a:rPr lang="tr-TR" sz="2000" dirty="0"/>
              <a:t> </a:t>
            </a:r>
            <a:r>
              <a:rPr lang="tr-TR" sz="2000" dirty="0" err="1"/>
              <a:t>with</a:t>
            </a:r>
            <a:r>
              <a:rPr lang="tr-TR" sz="2000" dirty="0"/>
              <a:t> </a:t>
            </a:r>
            <a:r>
              <a:rPr lang="tr-TR" sz="2000" dirty="0" err="1"/>
              <a:t>the</a:t>
            </a:r>
            <a:r>
              <a:rPr lang="tr-TR" sz="2000" dirty="0"/>
              <a:t> </a:t>
            </a:r>
            <a:r>
              <a:rPr lang="tr-TR" sz="2000" dirty="0" err="1"/>
              <a:t>all</a:t>
            </a:r>
            <a:r>
              <a:rPr lang="tr-TR" sz="2000" dirty="0"/>
              <a:t> </a:t>
            </a:r>
            <a:r>
              <a:rPr lang="tr-TR" sz="2000" dirty="0" err="1"/>
              <a:t>documents</a:t>
            </a:r>
            <a:r>
              <a:rPr lang="tr-TR" sz="2000" dirty="0"/>
              <a:t>, </a:t>
            </a:r>
            <a:r>
              <a:rPr lang="tr-TR" sz="2000" dirty="0" err="1"/>
              <a:t>along</a:t>
            </a:r>
            <a:r>
              <a:rPr lang="tr-TR" sz="2000" dirty="0"/>
              <a:t> </a:t>
            </a:r>
            <a:r>
              <a:rPr lang="tr-TR" sz="2000" dirty="0" err="1"/>
              <a:t>with</a:t>
            </a:r>
            <a:r>
              <a:rPr lang="tr-TR" sz="2000" dirty="0"/>
              <a:t> 3 </a:t>
            </a:r>
            <a:r>
              <a:rPr lang="tr-TR" sz="2000" dirty="0" err="1"/>
              <a:t>photos</a:t>
            </a:r>
            <a:r>
              <a:rPr lang="tr-TR" sz="2000" dirty="0"/>
              <a:t>, </a:t>
            </a:r>
            <a:r>
              <a:rPr lang="tr-TR" sz="2000" dirty="0" err="1"/>
              <a:t>the</a:t>
            </a:r>
            <a:r>
              <a:rPr lang="tr-TR" sz="2000" dirty="0"/>
              <a:t> </a:t>
            </a:r>
            <a:r>
              <a:rPr lang="tr-TR" sz="2000" dirty="0" err="1"/>
              <a:t>internship</a:t>
            </a:r>
            <a:r>
              <a:rPr lang="tr-TR" sz="2000" dirty="0"/>
              <a:t> notebook, </a:t>
            </a:r>
            <a:r>
              <a:rPr lang="tr-TR" sz="2000" dirty="0" err="1"/>
              <a:t>and</a:t>
            </a:r>
            <a:r>
              <a:rPr lang="tr-TR" sz="2000" dirty="0"/>
              <a:t> a </a:t>
            </a:r>
            <a:r>
              <a:rPr lang="tr-TR" sz="2000" dirty="0" err="1"/>
              <a:t>copy</a:t>
            </a:r>
            <a:r>
              <a:rPr lang="tr-TR" sz="2000" dirty="0"/>
              <a:t> of </a:t>
            </a:r>
            <a:r>
              <a:rPr lang="tr-TR" sz="2000" dirty="0" err="1"/>
              <a:t>your</a:t>
            </a:r>
            <a:r>
              <a:rPr lang="tr-TR" sz="2000" dirty="0"/>
              <a:t> ID. </a:t>
            </a:r>
            <a:r>
              <a:rPr lang="tr-TR" sz="2000" dirty="0" err="1"/>
              <a:t>Approval</a:t>
            </a:r>
            <a:r>
              <a:rPr lang="tr-TR" sz="2000" dirty="0"/>
              <a:t> </a:t>
            </a:r>
            <a:r>
              <a:rPr lang="tr-TR" sz="2000" dirty="0" err="1"/>
              <a:t>and</a:t>
            </a:r>
            <a:r>
              <a:rPr lang="tr-TR" sz="2000" dirty="0"/>
              <a:t> </a:t>
            </a:r>
            <a:r>
              <a:rPr lang="tr-TR" sz="2000" dirty="0" err="1"/>
              <a:t>signature</a:t>
            </a:r>
            <a:r>
              <a:rPr lang="tr-TR" sz="2000" dirty="0"/>
              <a:t> </a:t>
            </a:r>
            <a:r>
              <a:rPr lang="tr-TR" sz="2000" dirty="0" err="1"/>
              <a:t>are</a:t>
            </a:r>
            <a:r>
              <a:rPr lang="tr-TR" sz="2000" dirty="0"/>
              <a:t> </a:t>
            </a:r>
            <a:r>
              <a:rPr lang="tr-TR" sz="2000" dirty="0" err="1"/>
              <a:t>obtained</a:t>
            </a:r>
            <a:r>
              <a:rPr lang="tr-TR" sz="2000" dirty="0"/>
              <a:t> </a:t>
            </a:r>
            <a:r>
              <a:rPr lang="tr-TR" sz="2000" dirty="0" err="1"/>
              <a:t>from</a:t>
            </a:r>
            <a:r>
              <a:rPr lang="tr-TR" sz="2000" dirty="0"/>
              <a:t> </a:t>
            </a:r>
            <a:r>
              <a:rPr lang="tr-TR" sz="2000" dirty="0" err="1"/>
              <a:t>the</a:t>
            </a:r>
            <a:r>
              <a:rPr lang="tr-TR" sz="2000" dirty="0"/>
              <a:t> </a:t>
            </a:r>
            <a:r>
              <a:rPr lang="tr-TR" sz="2000" dirty="0" err="1"/>
              <a:t>relevant</a:t>
            </a:r>
            <a:r>
              <a:rPr lang="tr-TR" sz="2000" dirty="0"/>
              <a:t> </a:t>
            </a:r>
            <a:r>
              <a:rPr lang="tr-TR" sz="2000" dirty="0" err="1"/>
              <a:t>Research</a:t>
            </a:r>
            <a:r>
              <a:rPr lang="tr-TR" sz="2000" dirty="0"/>
              <a:t> </a:t>
            </a:r>
            <a:r>
              <a:rPr lang="tr-TR" sz="2000" dirty="0" err="1"/>
              <a:t>Assistant</a:t>
            </a:r>
            <a:r>
              <a:rPr lang="tr-TR" sz="2000" dirty="0"/>
              <a:t> </a:t>
            </a:r>
            <a:r>
              <a:rPr lang="tr-TR" sz="2000" dirty="0" err="1"/>
              <a:t>responsible</a:t>
            </a:r>
            <a:r>
              <a:rPr lang="tr-TR" sz="2000" dirty="0"/>
              <a:t> </a:t>
            </a:r>
            <a:r>
              <a:rPr lang="tr-TR" sz="2000" dirty="0" err="1"/>
              <a:t>for</a:t>
            </a:r>
            <a:r>
              <a:rPr lang="tr-TR" sz="2000" dirty="0"/>
              <a:t> </a:t>
            </a:r>
            <a:r>
              <a:rPr lang="tr-TR" sz="2000" dirty="0" err="1"/>
              <a:t>internships</a:t>
            </a:r>
            <a:r>
              <a:rPr lang="tr-TR" sz="2000" dirty="0"/>
              <a:t> in </a:t>
            </a:r>
            <a:r>
              <a:rPr lang="tr-TR" sz="2000" dirty="0" err="1"/>
              <a:t>the</a:t>
            </a:r>
            <a:r>
              <a:rPr lang="tr-TR" sz="2000" dirty="0"/>
              <a:t> </a:t>
            </a:r>
            <a:r>
              <a:rPr lang="tr-TR" sz="2000" dirty="0" err="1"/>
              <a:t>department</a:t>
            </a:r>
            <a:r>
              <a:rPr lang="tr-TR" sz="2000" dirty="0"/>
              <a:t>. </a:t>
            </a:r>
          </a:p>
          <a:p>
            <a:pPr marL="342900" indent="-342900" algn="just">
              <a:lnSpc>
                <a:spcPct val="170000"/>
              </a:lnSpc>
              <a:spcBef>
                <a:spcPct val="20000"/>
              </a:spcBef>
              <a:buClr>
                <a:schemeClr val="bg2"/>
              </a:buClr>
              <a:buSzPct val="75000"/>
              <a:buFont typeface="Wingdings" panose="05000000000000000000" pitchFamily="2" charset="2"/>
              <a:buChar char="q"/>
            </a:pPr>
            <a:r>
              <a:rPr lang="tr-TR" sz="2000" dirty="0" err="1"/>
              <a:t>Photos</a:t>
            </a:r>
            <a:r>
              <a:rPr lang="tr-TR" sz="2000" dirty="0"/>
              <a:t> on </a:t>
            </a:r>
            <a:r>
              <a:rPr lang="tr-TR" sz="2000" dirty="0" err="1"/>
              <a:t>the</a:t>
            </a:r>
            <a:r>
              <a:rPr lang="tr-TR" sz="2000" dirty="0"/>
              <a:t> YTÜ </a:t>
            </a:r>
            <a:r>
              <a:rPr lang="tr-TR" sz="2000" dirty="0" err="1"/>
              <a:t>Internship</a:t>
            </a:r>
            <a:r>
              <a:rPr lang="tr-TR" sz="2000" dirty="0"/>
              <a:t> Application Form, </a:t>
            </a:r>
            <a:r>
              <a:rPr lang="tr-TR" sz="2000" dirty="0" err="1"/>
              <a:t>Internship</a:t>
            </a:r>
            <a:r>
              <a:rPr lang="tr-TR" sz="2000" dirty="0"/>
              <a:t> </a:t>
            </a:r>
            <a:r>
              <a:rPr lang="tr-TR" sz="2000" dirty="0" err="1"/>
              <a:t>Record</a:t>
            </a:r>
            <a:r>
              <a:rPr lang="tr-TR" sz="2000" dirty="0"/>
              <a:t> Form, </a:t>
            </a:r>
            <a:r>
              <a:rPr lang="tr-TR" sz="2000" dirty="0" err="1"/>
              <a:t>and</a:t>
            </a:r>
            <a:r>
              <a:rPr lang="tr-TR" sz="2000" dirty="0"/>
              <a:t> </a:t>
            </a:r>
            <a:r>
              <a:rPr lang="tr-TR" sz="2000" dirty="0" err="1"/>
              <a:t>internship</a:t>
            </a:r>
            <a:r>
              <a:rPr lang="tr-TR" sz="2000" dirty="0"/>
              <a:t> notebook </a:t>
            </a:r>
            <a:r>
              <a:rPr lang="tr-TR" sz="2000" dirty="0" err="1"/>
              <a:t>must</a:t>
            </a:r>
            <a:r>
              <a:rPr lang="tr-TR" sz="2000" dirty="0"/>
              <a:t> be </a:t>
            </a:r>
            <a:r>
              <a:rPr lang="tr-TR" sz="2000" dirty="0" err="1"/>
              <a:t>sealed</a:t>
            </a:r>
            <a:r>
              <a:rPr lang="tr-TR" sz="2000" dirty="0"/>
              <a:t> </a:t>
            </a:r>
            <a:r>
              <a:rPr lang="tr-TR" sz="2000" dirty="0" err="1"/>
              <a:t>and</a:t>
            </a:r>
            <a:r>
              <a:rPr lang="tr-TR" sz="2000" dirty="0"/>
              <a:t> </a:t>
            </a:r>
            <a:r>
              <a:rPr lang="tr-TR" sz="2000" dirty="0" err="1"/>
              <a:t>submitted</a:t>
            </a:r>
            <a:r>
              <a:rPr lang="tr-TR" sz="2000" dirty="0"/>
              <a:t> at </a:t>
            </a:r>
            <a:r>
              <a:rPr lang="tr-TR" sz="2000" dirty="0" err="1"/>
              <a:t>the</a:t>
            </a:r>
            <a:r>
              <a:rPr lang="tr-TR" sz="2000" dirty="0"/>
              <a:t> </a:t>
            </a:r>
            <a:r>
              <a:rPr lang="tr-TR" sz="2000" dirty="0" err="1"/>
              <a:t>faculty</a:t>
            </a:r>
            <a:r>
              <a:rPr lang="tr-TR" sz="2000" dirty="0"/>
              <a:t> </a:t>
            </a:r>
            <a:r>
              <a:rPr lang="tr-TR" sz="2000" dirty="0" err="1"/>
              <a:t>deanship</a:t>
            </a:r>
            <a:r>
              <a:rPr lang="tr-TR" sz="2000" dirty="0"/>
              <a:t> </a:t>
            </a:r>
            <a:r>
              <a:rPr lang="tr-TR" sz="2000" dirty="0" err="1"/>
              <a:t>unit</a:t>
            </a:r>
            <a:r>
              <a:rPr lang="tr-TR" sz="2000" dirty="0"/>
              <a:t>. </a:t>
            </a:r>
            <a:r>
              <a:rPr lang="tr-TR" sz="2000" dirty="0">
                <a:highlight>
                  <a:srgbClr val="FFFF00"/>
                </a:highlight>
              </a:rPr>
              <a:t>(</a:t>
            </a:r>
            <a:r>
              <a:rPr lang="tr-TR" sz="2000" dirty="0" err="1">
                <a:highlight>
                  <a:srgbClr val="FFFF00"/>
                </a:highlight>
              </a:rPr>
              <a:t>Deanship</a:t>
            </a:r>
            <a:r>
              <a:rPr lang="tr-TR" sz="2000" dirty="0">
                <a:highlight>
                  <a:srgbClr val="FFFF00"/>
                </a:highlight>
              </a:rPr>
              <a:t> 2nd </a:t>
            </a:r>
            <a:r>
              <a:rPr lang="tr-TR" sz="2000" dirty="0" err="1">
                <a:highlight>
                  <a:srgbClr val="FFFF00"/>
                </a:highlight>
              </a:rPr>
              <a:t>floor</a:t>
            </a:r>
            <a:r>
              <a:rPr lang="tr-TR" sz="2000" dirty="0">
                <a:highlight>
                  <a:srgbClr val="FFFF00"/>
                </a:highlight>
              </a:rPr>
              <a:t>, </a:t>
            </a:r>
            <a:r>
              <a:rPr lang="tr-TR" sz="2000" dirty="0" err="1">
                <a:highlight>
                  <a:srgbClr val="FFFF00"/>
                </a:highlight>
              </a:rPr>
              <a:t>room</a:t>
            </a:r>
            <a:r>
              <a:rPr lang="tr-TR" sz="2000" dirty="0">
                <a:highlight>
                  <a:srgbClr val="FFFF00"/>
                </a:highlight>
              </a:rPr>
              <a:t> A-222). </a:t>
            </a:r>
          </a:p>
          <a:p>
            <a:pPr marL="342900" indent="-342900" algn="just">
              <a:lnSpc>
                <a:spcPct val="170000"/>
              </a:lnSpc>
              <a:spcBef>
                <a:spcPct val="20000"/>
              </a:spcBef>
              <a:buClr>
                <a:schemeClr val="bg2"/>
              </a:buClr>
              <a:buSzPct val="75000"/>
              <a:buFont typeface="Wingdings" panose="05000000000000000000" pitchFamily="2" charset="2"/>
              <a:buChar char="q"/>
            </a:pPr>
            <a:r>
              <a:rPr lang="tr-TR" sz="2000" dirty="0"/>
              <a:t>NOTE: </a:t>
            </a:r>
            <a:r>
              <a:rPr lang="tr-TR" sz="2000" dirty="0" err="1"/>
              <a:t>Contact</a:t>
            </a:r>
            <a:r>
              <a:rPr lang="tr-TR" sz="2000" dirty="0"/>
              <a:t> </a:t>
            </a:r>
            <a:r>
              <a:rPr lang="tr-TR" sz="2000" dirty="0" err="1"/>
              <a:t>the</a:t>
            </a:r>
            <a:r>
              <a:rPr lang="tr-TR" sz="2000" dirty="0"/>
              <a:t> </a:t>
            </a:r>
            <a:r>
              <a:rPr lang="tr-TR" sz="2000" dirty="0" err="1"/>
              <a:t>relevant</a:t>
            </a:r>
            <a:r>
              <a:rPr lang="tr-TR" sz="2000" dirty="0"/>
              <a:t> </a:t>
            </a:r>
            <a:r>
              <a:rPr lang="tr-TR" sz="2000" dirty="0" err="1"/>
              <a:t>research</a:t>
            </a:r>
            <a:r>
              <a:rPr lang="tr-TR" sz="2000" dirty="0"/>
              <a:t> </a:t>
            </a:r>
            <a:r>
              <a:rPr lang="tr-TR" sz="2000" dirty="0" err="1"/>
              <a:t>assistant</a:t>
            </a:r>
            <a:r>
              <a:rPr lang="tr-TR" sz="2000" dirty="0"/>
              <a:t> </a:t>
            </a:r>
            <a:r>
              <a:rPr lang="tr-TR" sz="2000" dirty="0" err="1"/>
              <a:t>via</a:t>
            </a:r>
            <a:r>
              <a:rPr lang="tr-TR" sz="2000" dirty="0"/>
              <a:t> e-mail </a:t>
            </a:r>
            <a:r>
              <a:rPr lang="tr-TR" sz="2000" dirty="0" err="1"/>
              <a:t>to</a:t>
            </a:r>
            <a:r>
              <a:rPr lang="tr-TR" sz="2000" dirty="0"/>
              <a:t> </a:t>
            </a:r>
            <a:r>
              <a:rPr lang="tr-TR" sz="2000" dirty="0" err="1"/>
              <a:t>visit</a:t>
            </a:r>
            <a:r>
              <a:rPr lang="tr-TR" sz="2000" dirty="0"/>
              <a:t> </a:t>
            </a:r>
            <a:r>
              <a:rPr lang="tr-TR" sz="2000" dirty="0" err="1"/>
              <a:t>their</a:t>
            </a:r>
            <a:r>
              <a:rPr lang="tr-TR" sz="2000" dirty="0"/>
              <a:t> </a:t>
            </a:r>
            <a:r>
              <a:rPr lang="tr-TR" sz="2000" dirty="0" err="1"/>
              <a:t>office</a:t>
            </a:r>
            <a:r>
              <a:rPr lang="tr-TR" sz="2000" dirty="0"/>
              <a:t> </a:t>
            </a:r>
            <a:r>
              <a:rPr lang="tr-TR" sz="2000" dirty="0" err="1"/>
              <a:t>for</a:t>
            </a:r>
            <a:r>
              <a:rPr lang="tr-TR" sz="2000" dirty="0"/>
              <a:t> </a:t>
            </a:r>
            <a:r>
              <a:rPr lang="tr-TR" sz="2000" dirty="0" err="1"/>
              <a:t>document</a:t>
            </a:r>
            <a:r>
              <a:rPr lang="tr-TR" sz="2000" dirty="0"/>
              <a:t> </a:t>
            </a:r>
            <a:r>
              <a:rPr lang="tr-TR" sz="2000" dirty="0" err="1"/>
              <a:t>delivery</a:t>
            </a:r>
            <a:r>
              <a:rPr lang="tr-TR" sz="2000" dirty="0"/>
              <a:t> </a:t>
            </a:r>
            <a:r>
              <a:rPr lang="tr-TR" sz="2000" dirty="0" err="1"/>
              <a:t>approval</a:t>
            </a:r>
            <a:r>
              <a:rPr lang="tr-TR" sz="2000" dirty="0"/>
              <a:t>.</a:t>
            </a:r>
            <a:endParaRPr lang="tr-TR" altLang="tr-TR" sz="2000" dirty="0">
              <a:latin typeface="+mn-lt"/>
            </a:endParaRPr>
          </a:p>
        </p:txBody>
      </p:sp>
      <p:sp>
        <p:nvSpPr>
          <p:cNvPr id="4" name="Text Box 4">
            <a:extLst>
              <a:ext uri="{FF2B5EF4-FFF2-40B4-BE49-F238E27FC236}">
                <a16:creationId xmlns:a16="http://schemas.microsoft.com/office/drawing/2014/main" id="{0FC3D919-DCF0-8BF4-7255-7EDB31526C18}"/>
              </a:ext>
            </a:extLst>
          </p:cNvPr>
          <p:cNvSpPr txBox="1">
            <a:spLocks noChangeArrowheads="1"/>
          </p:cNvSpPr>
          <p:nvPr/>
        </p:nvSpPr>
        <p:spPr bwMode="auto">
          <a:xfrm>
            <a:off x="457200" y="457200"/>
            <a:ext cx="8229600" cy="955576"/>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Process-2 :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Dikdörtgen 2">
            <a:extLst>
              <a:ext uri="{FF2B5EF4-FFF2-40B4-BE49-F238E27FC236}">
                <a16:creationId xmlns:a16="http://schemas.microsoft.com/office/drawing/2014/main" id="{C0CEDB23-D691-467B-8A45-2D6BAD213834}"/>
              </a:ext>
            </a:extLst>
          </p:cNvPr>
          <p:cNvSpPr>
            <a:spLocks noChangeArrowheads="1"/>
          </p:cNvSpPr>
          <p:nvPr/>
        </p:nvSpPr>
        <p:spPr bwMode="auto">
          <a:xfrm>
            <a:off x="457200" y="1981200"/>
            <a:ext cx="8229600" cy="454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buFont typeface="Wingdings" panose="05000000000000000000" pitchFamily="2" charset="2"/>
              <a:buChar char="q"/>
            </a:pPr>
            <a:endParaRPr lang="tr-TR" sz="2000" dirty="0"/>
          </a:p>
          <a:p>
            <a:pPr marL="342900" indent="-342900">
              <a:buFont typeface="Wingdings" panose="05000000000000000000" pitchFamily="2" charset="2"/>
              <a:buChar char="q"/>
            </a:pPr>
            <a:r>
              <a:rPr lang="tr-TR" sz="2000" dirty="0" err="1"/>
              <a:t>The</a:t>
            </a:r>
            <a:r>
              <a:rPr lang="tr-TR" sz="2000" dirty="0"/>
              <a:t> YTÜ </a:t>
            </a:r>
            <a:r>
              <a:rPr lang="tr-TR" sz="2000" dirty="0" err="1"/>
              <a:t>Internship</a:t>
            </a:r>
            <a:r>
              <a:rPr lang="tr-TR" sz="2000" dirty="0"/>
              <a:t> Application Form, SSI SPAS </a:t>
            </a:r>
            <a:r>
              <a:rPr lang="tr-TR" sz="2000" dirty="0" err="1"/>
              <a:t>Eligibility</a:t>
            </a:r>
            <a:r>
              <a:rPr lang="tr-TR" sz="2000" dirty="0"/>
              <a:t> </a:t>
            </a:r>
            <a:r>
              <a:rPr lang="tr-TR" sz="2000" dirty="0" err="1"/>
              <a:t>Certificate</a:t>
            </a:r>
            <a:r>
              <a:rPr lang="tr-TR" sz="2000" dirty="0"/>
              <a:t> </a:t>
            </a:r>
            <a:r>
              <a:rPr lang="tr-TR" sz="2000" dirty="0" err="1"/>
              <a:t>obtained</a:t>
            </a:r>
            <a:r>
              <a:rPr lang="tr-TR" sz="2000" dirty="0"/>
              <a:t> </a:t>
            </a:r>
            <a:r>
              <a:rPr lang="tr-TR" sz="2000" dirty="0" err="1"/>
              <a:t>from</a:t>
            </a:r>
            <a:r>
              <a:rPr lang="tr-TR" sz="2000" dirty="0"/>
              <a:t> e-</a:t>
            </a:r>
            <a:r>
              <a:rPr lang="tr-TR" sz="2000" dirty="0" err="1"/>
              <a:t>Government</a:t>
            </a:r>
            <a:r>
              <a:rPr lang="tr-TR" sz="2000" dirty="0"/>
              <a:t>, </a:t>
            </a:r>
            <a:r>
              <a:rPr lang="tr-TR" sz="2000" dirty="0" err="1"/>
              <a:t>Internship</a:t>
            </a:r>
            <a:r>
              <a:rPr lang="tr-TR" sz="2000" dirty="0"/>
              <a:t> </a:t>
            </a:r>
            <a:r>
              <a:rPr lang="tr-TR" sz="2000" dirty="0" err="1"/>
              <a:t>Record</a:t>
            </a:r>
            <a:r>
              <a:rPr lang="tr-TR" sz="2000" dirty="0"/>
              <a:t> Form, </a:t>
            </a:r>
            <a:r>
              <a:rPr lang="tr-TR" sz="2000" dirty="0" err="1"/>
              <a:t>Unemployment</a:t>
            </a:r>
            <a:r>
              <a:rPr lang="tr-TR" sz="2000" dirty="0"/>
              <a:t> </a:t>
            </a:r>
            <a:r>
              <a:rPr lang="tr-TR" sz="2000" dirty="0" err="1"/>
              <a:t>Fund</a:t>
            </a:r>
            <a:r>
              <a:rPr lang="tr-TR" sz="2000" dirty="0"/>
              <a:t> </a:t>
            </a:r>
            <a:r>
              <a:rPr lang="tr-TR" sz="2000" dirty="0" err="1"/>
              <a:t>Contribution</a:t>
            </a:r>
            <a:r>
              <a:rPr lang="tr-TR" sz="2000" dirty="0"/>
              <a:t> Information Form (not </a:t>
            </a:r>
            <a:r>
              <a:rPr lang="tr-TR" sz="2000" dirty="0" err="1"/>
              <a:t>mandatory</a:t>
            </a:r>
            <a:r>
              <a:rPr lang="tr-TR" sz="2000" dirty="0"/>
              <a:t> </a:t>
            </a:r>
            <a:r>
              <a:rPr lang="tr-TR" sz="2000" dirty="0" err="1"/>
              <a:t>for</a:t>
            </a:r>
            <a:r>
              <a:rPr lang="tr-TR" sz="2000" dirty="0"/>
              <a:t> </a:t>
            </a:r>
            <a:r>
              <a:rPr lang="tr-TR" sz="2000" dirty="0" err="1"/>
              <a:t>government</a:t>
            </a:r>
            <a:r>
              <a:rPr lang="tr-TR" sz="2000" dirty="0"/>
              <a:t> </a:t>
            </a:r>
            <a:r>
              <a:rPr lang="tr-TR" sz="2000" dirty="0" err="1"/>
              <a:t>institutions</a:t>
            </a:r>
            <a:r>
              <a:rPr lang="tr-TR" sz="2000" dirty="0"/>
              <a:t>), </a:t>
            </a:r>
            <a:r>
              <a:rPr lang="tr-TR" sz="2000" dirty="0" err="1"/>
              <a:t>Calendar</a:t>
            </a:r>
            <a:r>
              <a:rPr lang="tr-TR" sz="2000" dirty="0"/>
              <a:t>, </a:t>
            </a:r>
            <a:r>
              <a:rPr lang="tr-TR" sz="2000" dirty="0" err="1"/>
              <a:t>and</a:t>
            </a:r>
            <a:r>
              <a:rPr lang="tr-TR" sz="2000" dirty="0"/>
              <a:t> ID </a:t>
            </a:r>
            <a:r>
              <a:rPr lang="tr-TR" sz="2000" dirty="0" err="1"/>
              <a:t>photocopy</a:t>
            </a:r>
            <a:r>
              <a:rPr lang="tr-TR" sz="2000" dirty="0"/>
              <a:t> (</a:t>
            </a:r>
            <a:r>
              <a:rPr lang="tr-TR" sz="2000" dirty="0">
                <a:solidFill>
                  <a:srgbClr val="FF0000"/>
                </a:solidFill>
              </a:rPr>
              <a:t>6 </a:t>
            </a:r>
            <a:r>
              <a:rPr lang="tr-TR" sz="2000" dirty="0" err="1">
                <a:solidFill>
                  <a:srgbClr val="FF0000"/>
                </a:solidFill>
              </a:rPr>
              <a:t>documents</a:t>
            </a:r>
            <a:r>
              <a:rPr lang="tr-TR" sz="2000" dirty="0"/>
              <a:t>) </a:t>
            </a:r>
            <a:r>
              <a:rPr lang="tr-TR" sz="2000" dirty="0" err="1"/>
              <a:t>are</a:t>
            </a:r>
            <a:r>
              <a:rPr lang="tr-TR" sz="2000" dirty="0"/>
              <a:t> </a:t>
            </a:r>
            <a:r>
              <a:rPr lang="tr-TR" sz="2000" dirty="0" err="1"/>
              <a:t>submitted</a:t>
            </a:r>
            <a:r>
              <a:rPr lang="tr-TR" sz="2000" dirty="0"/>
              <a:t> </a:t>
            </a:r>
            <a:r>
              <a:rPr lang="tr-TR" sz="2000" dirty="0" err="1"/>
              <a:t>to</a:t>
            </a:r>
            <a:r>
              <a:rPr lang="tr-TR" sz="2000" dirty="0"/>
              <a:t> </a:t>
            </a:r>
            <a:r>
              <a:rPr lang="tr-TR" sz="2000" dirty="0" err="1"/>
              <a:t>the</a:t>
            </a:r>
            <a:r>
              <a:rPr lang="tr-TR" sz="2000" dirty="0"/>
              <a:t> </a:t>
            </a:r>
            <a:r>
              <a:rPr lang="tr-TR" sz="2000" dirty="0" err="1"/>
              <a:t>Faculty</a:t>
            </a:r>
            <a:r>
              <a:rPr lang="tr-TR" sz="2000" dirty="0"/>
              <a:t> </a:t>
            </a:r>
            <a:r>
              <a:rPr lang="tr-TR" sz="2000" dirty="0" err="1"/>
              <a:t>Insurance</a:t>
            </a:r>
            <a:r>
              <a:rPr lang="tr-TR" sz="2000" dirty="0"/>
              <a:t> </a:t>
            </a:r>
            <a:r>
              <a:rPr lang="tr-TR" sz="2000" dirty="0" err="1"/>
              <a:t>Unit</a:t>
            </a:r>
            <a:r>
              <a:rPr lang="tr-TR" sz="2000" dirty="0"/>
              <a:t> </a:t>
            </a:r>
            <a:r>
              <a:rPr lang="tr-TR" sz="2000" dirty="0">
                <a:highlight>
                  <a:srgbClr val="FFFF00"/>
                </a:highlight>
              </a:rPr>
              <a:t>(</a:t>
            </a:r>
            <a:r>
              <a:rPr lang="tr-TR" sz="2000" dirty="0" err="1">
                <a:highlight>
                  <a:srgbClr val="FFFF00"/>
                </a:highlight>
              </a:rPr>
              <a:t>Deanship</a:t>
            </a:r>
            <a:r>
              <a:rPr lang="tr-TR" sz="2000" dirty="0">
                <a:highlight>
                  <a:srgbClr val="FFFF00"/>
                </a:highlight>
              </a:rPr>
              <a:t> 2nd </a:t>
            </a:r>
            <a:r>
              <a:rPr lang="tr-TR" sz="2000" dirty="0" err="1">
                <a:highlight>
                  <a:srgbClr val="FFFF00"/>
                </a:highlight>
              </a:rPr>
              <a:t>floor</a:t>
            </a:r>
            <a:r>
              <a:rPr lang="tr-TR" sz="2000" dirty="0">
                <a:highlight>
                  <a:srgbClr val="FFFF00"/>
                </a:highlight>
              </a:rPr>
              <a:t>, </a:t>
            </a:r>
            <a:r>
              <a:rPr lang="tr-TR" sz="2000" dirty="0" err="1">
                <a:highlight>
                  <a:srgbClr val="FFFF00"/>
                </a:highlight>
              </a:rPr>
              <a:t>room</a:t>
            </a:r>
            <a:r>
              <a:rPr lang="tr-TR" sz="2000" dirty="0">
                <a:highlight>
                  <a:srgbClr val="FFFF00"/>
                </a:highlight>
              </a:rPr>
              <a:t> A-222, SSI </a:t>
            </a:r>
            <a:r>
              <a:rPr lang="tr-TR" sz="2000" dirty="0" err="1">
                <a:highlight>
                  <a:srgbClr val="FFFF00"/>
                </a:highlight>
              </a:rPr>
              <a:t>Unit</a:t>
            </a:r>
            <a:r>
              <a:rPr lang="tr-TR" sz="2000" dirty="0">
                <a:highlight>
                  <a:srgbClr val="FFFF00"/>
                </a:highlight>
              </a:rPr>
              <a:t>). </a:t>
            </a:r>
          </a:p>
          <a:p>
            <a:pPr marL="342900" indent="-342900">
              <a:buFont typeface="Wingdings" panose="05000000000000000000" pitchFamily="2" charset="2"/>
              <a:buChar char="q"/>
            </a:pPr>
            <a:endParaRPr lang="tr-TR" sz="2000" dirty="0">
              <a:highlight>
                <a:srgbClr val="FFFF00"/>
              </a:highlight>
            </a:endParaRPr>
          </a:p>
          <a:p>
            <a:pPr marL="342900" indent="-342900">
              <a:buFont typeface="Wingdings" panose="05000000000000000000" pitchFamily="2" charset="2"/>
              <a:buChar char="q"/>
            </a:pPr>
            <a:r>
              <a:rPr lang="tr-TR" sz="2000" dirty="0"/>
              <a:t>NOTE: </a:t>
            </a:r>
            <a:r>
              <a:rPr lang="tr-TR" sz="2000" dirty="0" err="1">
                <a:solidFill>
                  <a:srgbClr val="FF0000"/>
                </a:solidFill>
              </a:rPr>
              <a:t>The</a:t>
            </a:r>
            <a:r>
              <a:rPr lang="tr-TR" sz="2000" dirty="0">
                <a:solidFill>
                  <a:srgbClr val="FF0000"/>
                </a:solidFill>
              </a:rPr>
              <a:t> SSI start/</a:t>
            </a:r>
            <a:r>
              <a:rPr lang="tr-TR" sz="2000" dirty="0" err="1">
                <a:solidFill>
                  <a:srgbClr val="FF0000"/>
                </a:solidFill>
              </a:rPr>
              <a:t>end</a:t>
            </a:r>
            <a:r>
              <a:rPr lang="tr-TR" sz="2000" dirty="0">
                <a:solidFill>
                  <a:srgbClr val="FF0000"/>
                </a:solidFill>
              </a:rPr>
              <a:t> </a:t>
            </a:r>
            <a:r>
              <a:rPr lang="tr-TR" sz="2000" dirty="0" err="1">
                <a:solidFill>
                  <a:srgbClr val="FF0000"/>
                </a:solidFill>
              </a:rPr>
              <a:t>date</a:t>
            </a:r>
            <a:r>
              <a:rPr lang="tr-TR" sz="2000" dirty="0">
                <a:solidFill>
                  <a:srgbClr val="FF0000"/>
                </a:solidFill>
              </a:rPr>
              <a:t> </a:t>
            </a:r>
            <a:r>
              <a:rPr lang="tr-TR" sz="2000" dirty="0" err="1">
                <a:solidFill>
                  <a:srgbClr val="FF0000"/>
                </a:solidFill>
              </a:rPr>
              <a:t>must</a:t>
            </a:r>
            <a:r>
              <a:rPr lang="tr-TR" sz="2000" dirty="0">
                <a:solidFill>
                  <a:srgbClr val="FF0000"/>
                </a:solidFill>
              </a:rPr>
              <a:t> be </a:t>
            </a:r>
            <a:r>
              <a:rPr lang="tr-TR" sz="2000" dirty="0" err="1">
                <a:solidFill>
                  <a:srgbClr val="FF0000"/>
                </a:solidFill>
              </a:rPr>
              <a:t>the</a:t>
            </a:r>
            <a:r>
              <a:rPr lang="tr-TR" sz="2000" dirty="0">
                <a:solidFill>
                  <a:srgbClr val="FF0000"/>
                </a:solidFill>
              </a:rPr>
              <a:t> </a:t>
            </a:r>
            <a:r>
              <a:rPr lang="tr-TR" sz="2000" dirty="0" err="1">
                <a:solidFill>
                  <a:srgbClr val="FF0000"/>
                </a:solidFill>
              </a:rPr>
              <a:t>same</a:t>
            </a:r>
            <a:r>
              <a:rPr lang="tr-TR" sz="2000" dirty="0">
                <a:solidFill>
                  <a:srgbClr val="FF0000"/>
                </a:solidFill>
              </a:rPr>
              <a:t> as </a:t>
            </a:r>
            <a:r>
              <a:rPr lang="tr-TR" sz="2000" dirty="0" err="1">
                <a:solidFill>
                  <a:srgbClr val="FF0000"/>
                </a:solidFill>
              </a:rPr>
              <a:t>the</a:t>
            </a:r>
            <a:r>
              <a:rPr lang="tr-TR" sz="2000" dirty="0">
                <a:solidFill>
                  <a:srgbClr val="FF0000"/>
                </a:solidFill>
              </a:rPr>
              <a:t> </a:t>
            </a:r>
            <a:r>
              <a:rPr lang="tr-TR" sz="2000" dirty="0" err="1">
                <a:solidFill>
                  <a:srgbClr val="FF0000"/>
                </a:solidFill>
              </a:rPr>
              <a:t>internship</a:t>
            </a:r>
            <a:r>
              <a:rPr lang="tr-TR" sz="2000" dirty="0">
                <a:solidFill>
                  <a:srgbClr val="FF0000"/>
                </a:solidFill>
              </a:rPr>
              <a:t> start/</a:t>
            </a:r>
            <a:r>
              <a:rPr lang="tr-TR" sz="2000" dirty="0" err="1">
                <a:solidFill>
                  <a:srgbClr val="FF0000"/>
                </a:solidFill>
              </a:rPr>
              <a:t>end</a:t>
            </a:r>
            <a:r>
              <a:rPr lang="tr-TR" sz="2000" dirty="0">
                <a:solidFill>
                  <a:srgbClr val="FF0000"/>
                </a:solidFill>
              </a:rPr>
              <a:t> </a:t>
            </a:r>
            <a:r>
              <a:rPr lang="tr-TR" sz="2000" dirty="0" err="1">
                <a:solidFill>
                  <a:srgbClr val="FF0000"/>
                </a:solidFill>
              </a:rPr>
              <a:t>dates</a:t>
            </a:r>
            <a:r>
              <a:rPr lang="tr-TR" sz="2000" dirty="0"/>
              <a:t>. </a:t>
            </a:r>
            <a:r>
              <a:rPr lang="tr-TR" sz="2000" dirty="0" err="1"/>
              <a:t>If</a:t>
            </a:r>
            <a:r>
              <a:rPr lang="tr-TR" sz="2000" dirty="0"/>
              <a:t> a </a:t>
            </a:r>
            <a:r>
              <a:rPr lang="tr-TR" sz="2000" dirty="0" err="1"/>
              <a:t>difference</a:t>
            </a:r>
            <a:r>
              <a:rPr lang="tr-TR" sz="2000" dirty="0"/>
              <a:t> in </a:t>
            </a:r>
            <a:r>
              <a:rPr lang="tr-TR" sz="2000" dirty="0" err="1"/>
              <a:t>dates</a:t>
            </a:r>
            <a:r>
              <a:rPr lang="tr-TR" sz="2000" dirty="0"/>
              <a:t> is </a:t>
            </a:r>
            <a:r>
              <a:rPr lang="tr-TR" sz="2000" dirty="0" err="1"/>
              <a:t>detected</a:t>
            </a:r>
            <a:r>
              <a:rPr lang="tr-TR" sz="2000" dirty="0"/>
              <a:t>, </a:t>
            </a:r>
            <a:r>
              <a:rPr lang="tr-TR" sz="2000" dirty="0" err="1"/>
              <a:t>the</a:t>
            </a:r>
            <a:r>
              <a:rPr lang="tr-TR" sz="2000" dirty="0"/>
              <a:t> </a:t>
            </a:r>
            <a:r>
              <a:rPr lang="tr-TR" sz="2000" dirty="0" err="1"/>
              <a:t>internship</a:t>
            </a:r>
            <a:r>
              <a:rPr lang="tr-TR" sz="2000" dirty="0"/>
              <a:t> </a:t>
            </a:r>
            <a:r>
              <a:rPr lang="tr-TR" sz="2000" dirty="0" err="1"/>
              <a:t>will</a:t>
            </a:r>
            <a:r>
              <a:rPr lang="tr-TR" sz="2000" dirty="0"/>
              <a:t> be </a:t>
            </a:r>
            <a:r>
              <a:rPr lang="tr-TR" sz="2000" dirty="0" err="1"/>
              <a:t>considered</a:t>
            </a:r>
            <a:r>
              <a:rPr lang="tr-TR" sz="2000" dirty="0"/>
              <a:t> </a:t>
            </a:r>
            <a:r>
              <a:rPr lang="tr-TR" sz="2000" dirty="0" err="1"/>
              <a:t>invalid</a:t>
            </a:r>
            <a:r>
              <a:rPr lang="tr-TR" sz="2000" dirty="0"/>
              <a:t>. </a:t>
            </a:r>
          </a:p>
          <a:p>
            <a:pPr marL="342900" indent="-342900">
              <a:buFont typeface="Wingdings" panose="05000000000000000000" pitchFamily="2" charset="2"/>
              <a:buChar char="q"/>
            </a:pPr>
            <a:endParaRPr lang="tr-TR" sz="2000" dirty="0"/>
          </a:p>
          <a:p>
            <a:pPr marL="342900" indent="-342900">
              <a:buFont typeface="Wingdings" panose="05000000000000000000" pitchFamily="2" charset="2"/>
              <a:buChar char="q"/>
            </a:pPr>
            <a:r>
              <a:rPr lang="tr-TR" sz="2000" dirty="0"/>
              <a:t>NOTE: Application </a:t>
            </a:r>
            <a:r>
              <a:rPr lang="tr-TR" sz="2000" dirty="0" err="1"/>
              <a:t>to</a:t>
            </a:r>
            <a:r>
              <a:rPr lang="tr-TR" sz="2000" dirty="0"/>
              <a:t> </a:t>
            </a:r>
            <a:r>
              <a:rPr lang="tr-TR" sz="2000" dirty="0" err="1"/>
              <a:t>the</a:t>
            </a:r>
            <a:r>
              <a:rPr lang="tr-TR" sz="2000" dirty="0"/>
              <a:t> </a:t>
            </a:r>
            <a:r>
              <a:rPr lang="tr-TR" sz="2000" dirty="0" err="1"/>
              <a:t>school</a:t>
            </a:r>
            <a:r>
              <a:rPr lang="tr-TR" sz="2000" dirty="0"/>
              <a:t> </a:t>
            </a:r>
            <a:r>
              <a:rPr lang="tr-TR" sz="2000" dirty="0" err="1"/>
              <a:t>for</a:t>
            </a:r>
            <a:r>
              <a:rPr lang="tr-TR" sz="2000" dirty="0"/>
              <a:t> </a:t>
            </a:r>
            <a:r>
              <a:rPr lang="tr-TR" sz="2000" dirty="0" err="1"/>
              <a:t>internship</a:t>
            </a:r>
            <a:r>
              <a:rPr lang="tr-TR" sz="2000" dirty="0"/>
              <a:t> </a:t>
            </a:r>
            <a:r>
              <a:rPr lang="tr-TR" sz="2000" dirty="0" err="1"/>
              <a:t>insurance</a:t>
            </a:r>
            <a:r>
              <a:rPr lang="tr-TR" sz="2000" dirty="0"/>
              <a:t> </a:t>
            </a:r>
            <a:r>
              <a:rPr lang="tr-TR" sz="2000" dirty="0" err="1"/>
              <a:t>entry</a:t>
            </a:r>
            <a:r>
              <a:rPr lang="tr-TR" sz="2000" dirty="0"/>
              <a:t> </a:t>
            </a:r>
            <a:r>
              <a:rPr lang="tr-TR" sz="2000" dirty="0" err="1"/>
              <a:t>must</a:t>
            </a:r>
            <a:r>
              <a:rPr lang="tr-TR" sz="2000" dirty="0"/>
              <a:t> be </a:t>
            </a:r>
            <a:r>
              <a:rPr lang="tr-TR" sz="2000" dirty="0" err="1"/>
              <a:t>made</a:t>
            </a:r>
            <a:r>
              <a:rPr lang="tr-TR" sz="2000" dirty="0"/>
              <a:t> </a:t>
            </a:r>
            <a:r>
              <a:rPr lang="tr-TR" sz="2000" dirty="0" err="1"/>
              <a:t>from</a:t>
            </a:r>
            <a:r>
              <a:rPr lang="tr-TR" sz="2000" dirty="0"/>
              <a:t> 1 </a:t>
            </a:r>
            <a:r>
              <a:rPr lang="tr-TR" sz="2000" dirty="0" err="1"/>
              <a:t>month</a:t>
            </a:r>
            <a:r>
              <a:rPr lang="tr-TR" sz="2000" dirty="0"/>
              <a:t> </a:t>
            </a:r>
            <a:r>
              <a:rPr lang="tr-TR" sz="2000" dirty="0" err="1"/>
              <a:t>to</a:t>
            </a:r>
            <a:r>
              <a:rPr lang="tr-TR" sz="2000" dirty="0"/>
              <a:t> 10 </a:t>
            </a:r>
            <a:r>
              <a:rPr lang="tr-TR" sz="2000" dirty="0" err="1"/>
              <a:t>days</a:t>
            </a:r>
            <a:r>
              <a:rPr lang="tr-TR" sz="2000" dirty="0"/>
              <a:t> </a:t>
            </a:r>
            <a:r>
              <a:rPr lang="tr-TR" sz="2000" dirty="0" err="1"/>
              <a:t>before</a:t>
            </a:r>
            <a:r>
              <a:rPr lang="tr-TR" sz="2000" dirty="0"/>
              <a:t> </a:t>
            </a:r>
            <a:r>
              <a:rPr lang="tr-TR" sz="2000" dirty="0" err="1"/>
              <a:t>the</a:t>
            </a:r>
            <a:r>
              <a:rPr lang="tr-TR" sz="2000" dirty="0"/>
              <a:t> start of </a:t>
            </a:r>
            <a:r>
              <a:rPr lang="tr-TR" sz="2000" dirty="0" err="1"/>
              <a:t>the</a:t>
            </a:r>
            <a:r>
              <a:rPr lang="tr-TR" sz="2000" dirty="0"/>
              <a:t> </a:t>
            </a:r>
            <a:r>
              <a:rPr lang="tr-TR" sz="2000" dirty="0" err="1"/>
              <a:t>internship</a:t>
            </a:r>
            <a:r>
              <a:rPr lang="tr-TR" sz="2000" dirty="0"/>
              <a:t>. (Applications </a:t>
            </a:r>
            <a:r>
              <a:rPr lang="tr-TR" sz="2000" dirty="0" err="1"/>
              <a:t>cannot</a:t>
            </a:r>
            <a:r>
              <a:rPr lang="tr-TR" sz="2000" dirty="0"/>
              <a:t> be </a:t>
            </a:r>
            <a:r>
              <a:rPr lang="tr-TR" sz="2000" dirty="0" err="1"/>
              <a:t>made</a:t>
            </a:r>
            <a:r>
              <a:rPr lang="tr-TR" sz="2000" dirty="0"/>
              <a:t> </a:t>
            </a:r>
            <a:r>
              <a:rPr lang="tr-TR" sz="2000" dirty="0" err="1"/>
              <a:t>earlier</a:t>
            </a:r>
            <a:r>
              <a:rPr lang="tr-TR" sz="2000" dirty="0"/>
              <a:t> </a:t>
            </a:r>
            <a:r>
              <a:rPr lang="tr-TR" sz="2000" dirty="0" err="1"/>
              <a:t>than</a:t>
            </a:r>
            <a:r>
              <a:rPr lang="tr-TR" sz="2000" dirty="0"/>
              <a:t> 1 </a:t>
            </a:r>
            <a:r>
              <a:rPr lang="tr-TR" sz="2000" dirty="0" err="1"/>
              <a:t>month</a:t>
            </a:r>
            <a:r>
              <a:rPr lang="tr-TR" sz="2000" dirty="0"/>
              <a:t> </a:t>
            </a:r>
            <a:r>
              <a:rPr lang="tr-TR" sz="2000" dirty="0" err="1"/>
              <a:t>or</a:t>
            </a:r>
            <a:r>
              <a:rPr lang="tr-TR" sz="2000" dirty="0"/>
              <a:t> </a:t>
            </a:r>
            <a:r>
              <a:rPr lang="tr-TR" sz="2000" dirty="0" err="1"/>
              <a:t>later</a:t>
            </a:r>
            <a:r>
              <a:rPr lang="tr-TR" sz="2000" dirty="0"/>
              <a:t> </a:t>
            </a:r>
            <a:r>
              <a:rPr lang="tr-TR" sz="2000" dirty="0" err="1"/>
              <a:t>than</a:t>
            </a:r>
            <a:r>
              <a:rPr lang="tr-TR" sz="2000" dirty="0"/>
              <a:t> 3 </a:t>
            </a:r>
            <a:r>
              <a:rPr lang="tr-TR" sz="2000" dirty="0" err="1"/>
              <a:t>days</a:t>
            </a:r>
            <a:r>
              <a:rPr lang="tr-TR" sz="2000" dirty="0"/>
              <a:t> - </a:t>
            </a:r>
            <a:r>
              <a:rPr lang="tr-TR" sz="2000" i="1" dirty="0" err="1">
                <a:highlight>
                  <a:srgbClr val="FFFF00"/>
                </a:highlight>
              </a:rPr>
              <a:t>Note</a:t>
            </a:r>
            <a:r>
              <a:rPr lang="tr-TR" sz="2000" i="1" dirty="0">
                <a:highlight>
                  <a:srgbClr val="FFFF00"/>
                </a:highlight>
              </a:rPr>
              <a:t>: </a:t>
            </a:r>
            <a:r>
              <a:rPr lang="tr-TR" sz="2000" i="1" dirty="0" err="1">
                <a:highlight>
                  <a:srgbClr val="FFFF00"/>
                </a:highlight>
              </a:rPr>
              <a:t>text</a:t>
            </a:r>
            <a:r>
              <a:rPr lang="tr-TR" sz="2000" i="1" dirty="0">
                <a:highlight>
                  <a:srgbClr val="FFFF00"/>
                </a:highlight>
              </a:rPr>
              <a:t> </a:t>
            </a:r>
            <a:r>
              <a:rPr lang="tr-TR" sz="2000" i="1" dirty="0" err="1">
                <a:highlight>
                  <a:srgbClr val="FFFF00"/>
                </a:highlight>
              </a:rPr>
              <a:t>mentions</a:t>
            </a:r>
            <a:r>
              <a:rPr lang="tr-TR" sz="2000" i="1" dirty="0">
                <a:highlight>
                  <a:srgbClr val="FFFF00"/>
                </a:highlight>
              </a:rPr>
              <a:t> 3 </a:t>
            </a:r>
            <a:r>
              <a:rPr lang="tr-TR" sz="2000" i="1" dirty="0" err="1">
                <a:highlight>
                  <a:srgbClr val="FFFF00"/>
                </a:highlight>
              </a:rPr>
              <a:t>days</a:t>
            </a:r>
            <a:r>
              <a:rPr lang="tr-TR" sz="2000" i="1" dirty="0">
                <a:highlight>
                  <a:srgbClr val="FFFF00"/>
                </a:highlight>
              </a:rPr>
              <a:t> </a:t>
            </a:r>
            <a:r>
              <a:rPr lang="tr-TR" sz="2000" i="1" dirty="0" err="1">
                <a:highlight>
                  <a:srgbClr val="FFFF00"/>
                </a:highlight>
              </a:rPr>
              <a:t>or</a:t>
            </a:r>
            <a:r>
              <a:rPr lang="tr-TR" sz="2000" i="1" dirty="0">
                <a:highlight>
                  <a:srgbClr val="FFFF00"/>
                </a:highlight>
              </a:rPr>
              <a:t> 10 </a:t>
            </a:r>
            <a:r>
              <a:rPr lang="tr-TR" sz="2000" i="1" dirty="0" err="1">
                <a:highlight>
                  <a:srgbClr val="FFFF00"/>
                </a:highlight>
              </a:rPr>
              <a:t>days</a:t>
            </a:r>
            <a:r>
              <a:rPr lang="tr-TR" sz="2000" i="1" dirty="0">
                <a:highlight>
                  <a:srgbClr val="FFFF00"/>
                </a:highlight>
              </a:rPr>
              <a:t> </a:t>
            </a:r>
            <a:r>
              <a:rPr lang="tr-TR" sz="2000" i="1" dirty="0" err="1">
                <a:highlight>
                  <a:srgbClr val="FFFF00"/>
                </a:highlight>
              </a:rPr>
              <a:t>constraint</a:t>
            </a:r>
            <a:r>
              <a:rPr lang="tr-TR" sz="2000" i="1" dirty="0">
                <a:highlight>
                  <a:srgbClr val="FFFF00"/>
                </a:highlight>
              </a:rPr>
              <a:t> </a:t>
            </a:r>
            <a:r>
              <a:rPr lang="tr-TR" sz="2000" i="1" dirty="0" err="1">
                <a:highlight>
                  <a:srgbClr val="FFFF00"/>
                </a:highlight>
              </a:rPr>
              <a:t>for</a:t>
            </a:r>
            <a:r>
              <a:rPr lang="tr-TR" sz="2000" i="1" dirty="0">
                <a:highlight>
                  <a:srgbClr val="FFFF00"/>
                </a:highlight>
              </a:rPr>
              <a:t> </a:t>
            </a:r>
            <a:r>
              <a:rPr lang="tr-TR" sz="2000" i="1" dirty="0" err="1">
                <a:highlight>
                  <a:srgbClr val="FFFF00"/>
                </a:highlight>
              </a:rPr>
              <a:t>application</a:t>
            </a:r>
            <a:r>
              <a:rPr lang="tr-TR" sz="2000" i="1" dirty="0">
                <a:highlight>
                  <a:srgbClr val="FFFF00"/>
                </a:highlight>
              </a:rPr>
              <a:t> </a:t>
            </a:r>
            <a:r>
              <a:rPr lang="tr-TR" sz="2000" i="1" dirty="0" err="1">
                <a:highlight>
                  <a:srgbClr val="FFFF00"/>
                </a:highlight>
              </a:rPr>
              <a:t>window</a:t>
            </a:r>
            <a:r>
              <a:rPr lang="tr-TR" sz="2000" dirty="0">
                <a:highlight>
                  <a:srgbClr val="FFFF00"/>
                </a:highlight>
              </a:rPr>
              <a:t>). </a:t>
            </a:r>
          </a:p>
          <a:p>
            <a:pPr marL="342900" indent="-342900" algn="just">
              <a:lnSpc>
                <a:spcPct val="150000"/>
              </a:lnSpc>
              <a:spcBef>
                <a:spcPct val="20000"/>
              </a:spcBef>
              <a:buClr>
                <a:schemeClr val="bg2"/>
              </a:buClr>
              <a:buSzPct val="75000"/>
              <a:buFont typeface="Wingdings" panose="05000000000000000000" pitchFamily="2" charset="2"/>
              <a:buChar char="n"/>
            </a:pPr>
            <a:endParaRPr lang="tr-TR" altLang="tr-TR" sz="2000" dirty="0">
              <a:solidFill>
                <a:schemeClr val="accent6">
                  <a:lumMod val="75000"/>
                </a:schemeClr>
              </a:solidFill>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endParaRPr lang="tr-TR" altLang="en-US" sz="2000" u="sng"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endParaRPr lang="tr-TR" altLang="en-US" sz="2000" dirty="0">
              <a:latin typeface="+mn-lt"/>
            </a:endParaRPr>
          </a:p>
          <a:p>
            <a:pPr algn="just">
              <a:lnSpc>
                <a:spcPct val="150000"/>
              </a:lnSpc>
              <a:spcBef>
                <a:spcPct val="20000"/>
              </a:spcBef>
              <a:buClr>
                <a:schemeClr val="bg2"/>
              </a:buClr>
              <a:buSzPct val="75000"/>
            </a:pPr>
            <a:endParaRPr lang="tr-TR" altLang="en-US" sz="2000" dirty="0">
              <a:latin typeface="+mn-lt"/>
            </a:endParaRPr>
          </a:p>
        </p:txBody>
      </p:sp>
      <p:sp>
        <p:nvSpPr>
          <p:cNvPr id="4" name="Text Box 4">
            <a:extLst>
              <a:ext uri="{FF2B5EF4-FFF2-40B4-BE49-F238E27FC236}">
                <a16:creationId xmlns:a16="http://schemas.microsoft.com/office/drawing/2014/main" id="{BFB3367C-C42D-5185-DA9A-11994D4E535C}"/>
              </a:ext>
            </a:extLst>
          </p:cNvPr>
          <p:cNvSpPr txBox="1">
            <a:spLocks noChangeArrowheads="1"/>
          </p:cNvSpPr>
          <p:nvPr/>
        </p:nvSpPr>
        <p:spPr bwMode="auto">
          <a:xfrm>
            <a:off x="457200" y="457200"/>
            <a:ext cx="8229600" cy="955576"/>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Process-3 : </a:t>
            </a:r>
          </a:p>
        </p:txBody>
      </p:sp>
    </p:spTree>
    <p:extLst>
      <p:ext uri="{BB962C8B-B14F-4D97-AF65-F5344CB8AC3E}">
        <p14:creationId xmlns:p14="http://schemas.microsoft.com/office/powerpoint/2010/main" val="424026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4FAE647F-DA69-4AFC-8D79-3EA9D5A8CEBE}"/>
              </a:ext>
            </a:extLst>
          </p:cNvPr>
          <p:cNvSpPr txBox="1">
            <a:spLocks noChangeArrowheads="1"/>
          </p:cNvSpPr>
          <p:nvPr/>
        </p:nvSpPr>
        <p:spPr bwMode="auto">
          <a:xfrm>
            <a:off x="457200" y="457200"/>
            <a:ext cx="8229600" cy="883568"/>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endParaRPr lang="tr-TR" sz="4000" dirty="0">
              <a:effectLst>
                <a:outerShdw blurRad="38100" dist="38100" dir="2700000" algn="tl">
                  <a:srgbClr val="FFFFFF"/>
                </a:outerShdw>
              </a:effectLst>
              <a:latin typeface="+mj-lt"/>
              <a:ea typeface="+mj-ea"/>
              <a:cs typeface="+mj-cs"/>
            </a:endParaRPr>
          </a:p>
        </p:txBody>
      </p:sp>
      <p:sp>
        <p:nvSpPr>
          <p:cNvPr id="17413" name="Dikdörtgen 5">
            <a:extLst>
              <a:ext uri="{FF2B5EF4-FFF2-40B4-BE49-F238E27FC236}">
                <a16:creationId xmlns:a16="http://schemas.microsoft.com/office/drawing/2014/main" id="{DFCE680A-562D-4CCA-8DE6-66E96577731A}"/>
              </a:ext>
            </a:extLst>
          </p:cNvPr>
          <p:cNvSpPr>
            <a:spLocks noChangeArrowheads="1"/>
          </p:cNvSpPr>
          <p:nvPr/>
        </p:nvSpPr>
        <p:spPr bwMode="auto">
          <a:xfrm>
            <a:off x="457200" y="1844824"/>
            <a:ext cx="8229600" cy="3777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285750" indent="-285750" algn="just">
              <a:lnSpc>
                <a:spcPct val="170000"/>
              </a:lnSpc>
              <a:spcBef>
                <a:spcPct val="20000"/>
              </a:spcBef>
              <a:buClr>
                <a:schemeClr val="bg2"/>
              </a:buClr>
              <a:buSzPct val="75000"/>
              <a:buFont typeface="Wingdings" panose="05000000000000000000" pitchFamily="2" charset="2"/>
              <a:buChar char="q"/>
            </a:pPr>
            <a:endParaRPr lang="tr-TR" altLang="tr-TR" sz="1600" dirty="0">
              <a:latin typeface="+mn-lt"/>
            </a:endParaRPr>
          </a:p>
          <a:p>
            <a:pPr marL="285750" indent="-285750">
              <a:buFont typeface="Wingdings" panose="05000000000000000000" pitchFamily="2" charset="2"/>
              <a:buChar char="q"/>
            </a:pPr>
            <a:r>
              <a:rPr lang="tr-TR" sz="1600" dirty="0"/>
              <a:t>2-3 </a:t>
            </a:r>
            <a:r>
              <a:rPr lang="tr-TR" sz="1600" dirty="0" err="1"/>
              <a:t>days</a:t>
            </a:r>
            <a:r>
              <a:rPr lang="tr-TR" sz="1600" dirty="0"/>
              <a:t> </a:t>
            </a:r>
            <a:r>
              <a:rPr lang="tr-TR" sz="1600" dirty="0" err="1"/>
              <a:t>before</a:t>
            </a:r>
            <a:r>
              <a:rPr lang="tr-TR" sz="1600" dirty="0"/>
              <a:t> </a:t>
            </a:r>
            <a:r>
              <a:rPr lang="tr-TR" sz="1600" dirty="0" err="1"/>
              <a:t>the</a:t>
            </a:r>
            <a:r>
              <a:rPr lang="tr-TR" sz="1600" dirty="0"/>
              <a:t> start of </a:t>
            </a:r>
            <a:r>
              <a:rPr lang="tr-TR" sz="1600" dirty="0" err="1"/>
              <a:t>the</a:t>
            </a:r>
            <a:r>
              <a:rPr lang="tr-TR" sz="1600" dirty="0"/>
              <a:t> </a:t>
            </a:r>
            <a:r>
              <a:rPr lang="tr-TR" sz="1600" dirty="0" err="1"/>
              <a:t>internship</a:t>
            </a:r>
            <a:r>
              <a:rPr lang="tr-TR" sz="1600" dirty="0"/>
              <a:t>, </a:t>
            </a:r>
            <a:r>
              <a:rPr lang="tr-TR" sz="1600" dirty="0" err="1"/>
              <a:t>the</a:t>
            </a:r>
            <a:r>
              <a:rPr lang="tr-TR" sz="1600" dirty="0"/>
              <a:t> YTÜ </a:t>
            </a:r>
            <a:r>
              <a:rPr lang="tr-TR" sz="1600" dirty="0" err="1"/>
              <a:t>Internship</a:t>
            </a:r>
            <a:r>
              <a:rPr lang="tr-TR" sz="1600" dirty="0"/>
              <a:t> Application Form </a:t>
            </a:r>
            <a:r>
              <a:rPr lang="tr-TR" sz="1600" dirty="0" err="1"/>
              <a:t>and</a:t>
            </a:r>
            <a:r>
              <a:rPr lang="tr-TR" sz="1600" dirty="0"/>
              <a:t> </a:t>
            </a:r>
            <a:r>
              <a:rPr lang="tr-TR" sz="1600" dirty="0" err="1"/>
              <a:t>Employment</a:t>
            </a:r>
            <a:r>
              <a:rPr lang="tr-TR" sz="1600" dirty="0"/>
              <a:t> </a:t>
            </a:r>
            <a:r>
              <a:rPr lang="tr-TR" sz="1600" dirty="0" err="1"/>
              <a:t>Entry</a:t>
            </a:r>
            <a:r>
              <a:rPr lang="tr-TR" sz="1600" dirty="0"/>
              <a:t> </a:t>
            </a:r>
            <a:r>
              <a:rPr lang="tr-TR" sz="1600" dirty="0" err="1"/>
              <a:t>Declaration</a:t>
            </a:r>
            <a:r>
              <a:rPr lang="tr-TR" sz="1600" dirty="0"/>
              <a:t> (</a:t>
            </a:r>
            <a:r>
              <a:rPr lang="tr-TR" sz="1600" dirty="0" err="1"/>
              <a:t>this</a:t>
            </a:r>
            <a:r>
              <a:rPr lang="tr-TR" sz="1600" dirty="0"/>
              <a:t> </a:t>
            </a:r>
            <a:r>
              <a:rPr lang="tr-TR" sz="1600" dirty="0" err="1"/>
              <a:t>document</a:t>
            </a:r>
            <a:r>
              <a:rPr lang="tr-TR" sz="1600" dirty="0"/>
              <a:t> can </a:t>
            </a:r>
            <a:r>
              <a:rPr lang="tr-TR" sz="1600" dirty="0" err="1"/>
              <a:t>also</a:t>
            </a:r>
            <a:r>
              <a:rPr lang="tr-TR" sz="1600" dirty="0"/>
              <a:t> be </a:t>
            </a:r>
            <a:r>
              <a:rPr lang="tr-TR" sz="1600" dirty="0" err="1"/>
              <a:t>obtained</a:t>
            </a:r>
            <a:r>
              <a:rPr lang="tr-TR" sz="1600" dirty="0"/>
              <a:t> </a:t>
            </a:r>
            <a:r>
              <a:rPr lang="tr-TR" sz="1600" dirty="0" err="1"/>
              <a:t>via</a:t>
            </a:r>
            <a:r>
              <a:rPr lang="tr-TR" sz="1600" dirty="0"/>
              <a:t> e-</a:t>
            </a:r>
            <a:r>
              <a:rPr lang="tr-TR" sz="1600" dirty="0" err="1"/>
              <a:t>government</a:t>
            </a:r>
            <a:r>
              <a:rPr lang="tr-TR" sz="1600" dirty="0"/>
              <a:t>) </a:t>
            </a:r>
            <a:r>
              <a:rPr lang="tr-TR" sz="1600" dirty="0" err="1"/>
              <a:t>are</a:t>
            </a:r>
            <a:r>
              <a:rPr lang="tr-TR" sz="1600" dirty="0"/>
              <a:t> </a:t>
            </a:r>
            <a:r>
              <a:rPr lang="tr-TR" sz="1600" dirty="0" err="1"/>
              <a:t>picked</a:t>
            </a:r>
            <a:r>
              <a:rPr lang="tr-TR" sz="1600" dirty="0"/>
              <a:t> </a:t>
            </a:r>
            <a:r>
              <a:rPr lang="tr-TR" sz="1600" dirty="0" err="1"/>
              <a:t>up</a:t>
            </a:r>
            <a:r>
              <a:rPr lang="tr-TR" sz="1600" dirty="0"/>
              <a:t> </a:t>
            </a:r>
            <a:r>
              <a:rPr lang="tr-TR" sz="1600" dirty="0" err="1"/>
              <a:t>from</a:t>
            </a:r>
            <a:r>
              <a:rPr lang="tr-TR" sz="1600" dirty="0"/>
              <a:t> </a:t>
            </a:r>
            <a:r>
              <a:rPr lang="tr-TR" sz="1600" dirty="0" err="1"/>
              <a:t>the</a:t>
            </a:r>
            <a:r>
              <a:rPr lang="tr-TR" sz="1600" dirty="0"/>
              <a:t> </a:t>
            </a:r>
            <a:r>
              <a:rPr lang="tr-TR" sz="1600" dirty="0" err="1"/>
              <a:t>Department</a:t>
            </a:r>
            <a:r>
              <a:rPr lang="tr-TR" sz="1600" dirty="0"/>
              <a:t> </a:t>
            </a:r>
            <a:r>
              <a:rPr lang="tr-TR" sz="1600" dirty="0" err="1"/>
              <a:t>Student</a:t>
            </a:r>
            <a:r>
              <a:rPr lang="tr-TR" sz="1600" dirty="0"/>
              <a:t> </a:t>
            </a:r>
            <a:r>
              <a:rPr lang="tr-TR" sz="1600" dirty="0" err="1"/>
              <a:t>Affairs</a:t>
            </a:r>
            <a:r>
              <a:rPr lang="tr-TR" sz="1600" dirty="0"/>
              <a:t>. </a:t>
            </a:r>
          </a:p>
          <a:p>
            <a:pPr marL="285750" indent="-285750">
              <a:buFont typeface="Wingdings" panose="05000000000000000000" pitchFamily="2" charset="2"/>
              <a:buChar char="q"/>
            </a:pPr>
            <a:endParaRPr lang="tr-TR" sz="1600" dirty="0"/>
          </a:p>
          <a:p>
            <a:pPr marL="285750" indent="-285750">
              <a:buFont typeface="Wingdings" panose="05000000000000000000" pitchFamily="2" charset="2"/>
              <a:buChar char="q"/>
            </a:pPr>
            <a:r>
              <a:rPr lang="tr-TR" sz="1600" dirty="0" err="1"/>
              <a:t>Note</a:t>
            </a:r>
            <a:r>
              <a:rPr lang="tr-TR" sz="1600" dirty="0"/>
              <a:t>: 1 </a:t>
            </a:r>
            <a:r>
              <a:rPr lang="tr-TR" sz="1600" dirty="0" err="1"/>
              <a:t>copy</a:t>
            </a:r>
            <a:r>
              <a:rPr lang="tr-TR" sz="1600" dirty="0"/>
              <a:t> of </a:t>
            </a:r>
            <a:r>
              <a:rPr lang="tr-TR" sz="1600" dirty="0" err="1"/>
              <a:t>the</a:t>
            </a:r>
            <a:r>
              <a:rPr lang="tr-TR" sz="1600" dirty="0"/>
              <a:t> YTÜ </a:t>
            </a:r>
            <a:r>
              <a:rPr lang="tr-TR" sz="1600" dirty="0" err="1"/>
              <a:t>Internship</a:t>
            </a:r>
            <a:r>
              <a:rPr lang="tr-TR" sz="1600" dirty="0"/>
              <a:t> Application Form </a:t>
            </a:r>
            <a:r>
              <a:rPr lang="tr-TR" sz="1600" dirty="0" err="1"/>
              <a:t>will</a:t>
            </a:r>
            <a:r>
              <a:rPr lang="tr-TR" sz="1600" dirty="0"/>
              <a:t> be </a:t>
            </a:r>
            <a:r>
              <a:rPr lang="tr-TR" sz="1600" dirty="0" err="1"/>
              <a:t>taken</a:t>
            </a:r>
            <a:r>
              <a:rPr lang="tr-TR" sz="1600" dirty="0"/>
              <a:t> </a:t>
            </a:r>
            <a:r>
              <a:rPr lang="tr-TR" sz="1600" dirty="0" err="1"/>
              <a:t>to</a:t>
            </a:r>
            <a:r>
              <a:rPr lang="tr-TR" sz="1600" dirty="0"/>
              <a:t> </a:t>
            </a:r>
            <a:r>
              <a:rPr lang="tr-TR" sz="1600" dirty="0" err="1"/>
              <a:t>the</a:t>
            </a:r>
            <a:r>
              <a:rPr lang="tr-TR" sz="1600" dirty="0"/>
              <a:t> </a:t>
            </a:r>
            <a:r>
              <a:rPr lang="tr-TR" sz="1600" dirty="0" err="1"/>
              <a:t>internship</a:t>
            </a:r>
            <a:r>
              <a:rPr lang="tr-TR" sz="1600" dirty="0"/>
              <a:t> </a:t>
            </a:r>
            <a:r>
              <a:rPr lang="tr-TR" sz="1600" dirty="0" err="1"/>
              <a:t>institution</a:t>
            </a:r>
            <a:r>
              <a:rPr lang="tr-TR" sz="1600" dirty="0"/>
              <a:t>, </a:t>
            </a:r>
            <a:r>
              <a:rPr lang="tr-TR" sz="1600" dirty="0" err="1"/>
              <a:t>and</a:t>
            </a:r>
            <a:r>
              <a:rPr lang="tr-TR" sz="1600" dirty="0"/>
              <a:t> 1 </a:t>
            </a:r>
            <a:r>
              <a:rPr lang="tr-TR" sz="1600" dirty="0" err="1"/>
              <a:t>copy</a:t>
            </a:r>
            <a:r>
              <a:rPr lang="tr-TR" sz="1600" dirty="0"/>
              <a:t> (</a:t>
            </a:r>
            <a:r>
              <a:rPr lang="tr-TR" sz="1600" dirty="0" err="1"/>
              <a:t>original</a:t>
            </a:r>
            <a:r>
              <a:rPr lang="tr-TR" sz="1600" dirty="0"/>
              <a:t>) </a:t>
            </a:r>
            <a:r>
              <a:rPr lang="tr-TR" sz="1600" dirty="0" err="1"/>
              <a:t>will</a:t>
            </a:r>
            <a:r>
              <a:rPr lang="tr-TR" sz="1600" dirty="0"/>
              <a:t> </a:t>
            </a:r>
            <a:r>
              <a:rPr lang="tr-TR" sz="1600" dirty="0" err="1"/>
              <a:t>remain</a:t>
            </a:r>
            <a:r>
              <a:rPr lang="tr-TR" sz="1600" dirty="0"/>
              <a:t> </a:t>
            </a:r>
            <a:r>
              <a:rPr lang="tr-TR" sz="1600" dirty="0" err="1"/>
              <a:t>with</a:t>
            </a:r>
            <a:r>
              <a:rPr lang="tr-TR" sz="1600" dirty="0"/>
              <a:t> </a:t>
            </a:r>
            <a:r>
              <a:rPr lang="tr-TR" sz="1600" dirty="0" err="1"/>
              <a:t>the</a:t>
            </a:r>
            <a:r>
              <a:rPr lang="tr-TR" sz="1600" dirty="0"/>
              <a:t> </a:t>
            </a:r>
            <a:r>
              <a:rPr lang="tr-TR" sz="1600" dirty="0" err="1"/>
              <a:t>student</a:t>
            </a:r>
            <a:r>
              <a:rPr lang="tr-TR" sz="1600" dirty="0"/>
              <a:t> </a:t>
            </a:r>
            <a:r>
              <a:rPr lang="tr-TR" sz="1600" dirty="0" err="1"/>
              <a:t>and</a:t>
            </a:r>
            <a:r>
              <a:rPr lang="tr-TR" sz="1600" dirty="0"/>
              <a:t> </a:t>
            </a:r>
            <a:r>
              <a:rPr lang="tr-TR" sz="1600" dirty="0" err="1"/>
              <a:t>will</a:t>
            </a:r>
            <a:r>
              <a:rPr lang="tr-TR" sz="1600" dirty="0"/>
              <a:t> be </a:t>
            </a:r>
            <a:r>
              <a:rPr lang="tr-TR" sz="1600" dirty="0" err="1"/>
              <a:t>delivered</a:t>
            </a:r>
            <a:r>
              <a:rPr lang="tr-TR" sz="1600" dirty="0"/>
              <a:t> </a:t>
            </a:r>
            <a:r>
              <a:rPr lang="tr-TR" sz="1600" dirty="0" err="1"/>
              <a:t>to</a:t>
            </a:r>
            <a:r>
              <a:rPr lang="tr-TR" sz="1600" dirty="0"/>
              <a:t> </a:t>
            </a:r>
            <a:r>
              <a:rPr lang="tr-TR" sz="1600" dirty="0" err="1"/>
              <a:t>the</a:t>
            </a:r>
            <a:r>
              <a:rPr lang="tr-TR" sz="1600" dirty="0"/>
              <a:t> </a:t>
            </a:r>
            <a:r>
              <a:rPr lang="tr-TR" sz="1600" dirty="0" err="1"/>
              <a:t>relevant</a:t>
            </a:r>
            <a:r>
              <a:rPr lang="tr-TR" sz="1600" dirty="0"/>
              <a:t> </a:t>
            </a:r>
            <a:r>
              <a:rPr lang="tr-TR" sz="1600" dirty="0" err="1"/>
              <a:t>research</a:t>
            </a:r>
            <a:r>
              <a:rPr lang="tr-TR" sz="1600" dirty="0"/>
              <a:t> </a:t>
            </a:r>
            <a:r>
              <a:rPr lang="tr-TR" sz="1600" dirty="0" err="1"/>
              <a:t>assistant</a:t>
            </a:r>
            <a:r>
              <a:rPr lang="tr-TR" sz="1600" dirty="0"/>
              <a:t> at </a:t>
            </a:r>
            <a:r>
              <a:rPr lang="tr-TR" sz="1600" dirty="0" err="1"/>
              <a:t>the</a:t>
            </a:r>
            <a:r>
              <a:rPr lang="tr-TR" sz="1600" dirty="0"/>
              <a:t> </a:t>
            </a:r>
            <a:r>
              <a:rPr lang="tr-TR" sz="1600" dirty="0" err="1"/>
              <a:t>end</a:t>
            </a:r>
            <a:r>
              <a:rPr lang="tr-TR" sz="1600" dirty="0"/>
              <a:t> of </a:t>
            </a:r>
            <a:r>
              <a:rPr lang="tr-TR" sz="1600" dirty="0" err="1"/>
              <a:t>the</a:t>
            </a:r>
            <a:r>
              <a:rPr lang="tr-TR" sz="1600" dirty="0"/>
              <a:t> </a:t>
            </a:r>
            <a:r>
              <a:rPr lang="tr-TR" sz="1600" dirty="0" err="1"/>
              <a:t>internship</a:t>
            </a:r>
            <a:r>
              <a:rPr lang="tr-TR" sz="1600" dirty="0"/>
              <a:t> </a:t>
            </a:r>
            <a:r>
              <a:rPr lang="tr-TR" sz="1600" dirty="0" err="1"/>
              <a:t>along</a:t>
            </a:r>
            <a:r>
              <a:rPr lang="tr-TR" sz="1600" dirty="0"/>
              <a:t> </a:t>
            </a:r>
            <a:r>
              <a:rPr lang="tr-TR" sz="1600" dirty="0" err="1"/>
              <a:t>with</a:t>
            </a:r>
            <a:r>
              <a:rPr lang="tr-TR" sz="1600" dirty="0"/>
              <a:t> </a:t>
            </a:r>
            <a:r>
              <a:rPr lang="tr-TR" sz="1600" dirty="0" err="1"/>
              <a:t>the</a:t>
            </a:r>
            <a:r>
              <a:rPr lang="tr-TR" sz="1600" dirty="0"/>
              <a:t> </a:t>
            </a:r>
            <a:r>
              <a:rPr lang="tr-TR" sz="1600" dirty="0" err="1"/>
              <a:t>internship</a:t>
            </a:r>
            <a:r>
              <a:rPr lang="tr-TR" sz="1600" dirty="0"/>
              <a:t> notebook </a:t>
            </a:r>
            <a:r>
              <a:rPr lang="tr-TR" sz="1600" dirty="0" err="1"/>
              <a:t>and</a:t>
            </a:r>
            <a:r>
              <a:rPr lang="tr-TR" sz="1600" dirty="0"/>
              <a:t> </a:t>
            </a:r>
            <a:r>
              <a:rPr lang="tr-TR" sz="1600" dirty="0" err="1"/>
              <a:t>other</a:t>
            </a:r>
            <a:r>
              <a:rPr lang="tr-TR" sz="1600" dirty="0"/>
              <a:t> </a:t>
            </a:r>
            <a:r>
              <a:rPr lang="tr-TR" sz="1600" dirty="0" err="1"/>
              <a:t>documents</a:t>
            </a:r>
            <a:r>
              <a:rPr lang="tr-TR" sz="1600" dirty="0"/>
              <a:t>. </a:t>
            </a:r>
          </a:p>
          <a:p>
            <a:pPr marL="285750" indent="-285750">
              <a:buFont typeface="Wingdings" panose="05000000000000000000" pitchFamily="2" charset="2"/>
              <a:buChar char="q"/>
            </a:pPr>
            <a:endParaRPr lang="tr-TR" sz="1600" dirty="0"/>
          </a:p>
          <a:p>
            <a:pPr marL="285750" indent="-285750">
              <a:buFont typeface="Wingdings" panose="05000000000000000000" pitchFamily="2" charset="2"/>
              <a:buChar char="q"/>
            </a:pPr>
            <a:r>
              <a:rPr lang="tr-TR" sz="1600" dirty="0" err="1"/>
              <a:t>The</a:t>
            </a:r>
            <a:r>
              <a:rPr lang="tr-TR" sz="1600" dirty="0"/>
              <a:t> YTÜ </a:t>
            </a:r>
            <a:r>
              <a:rPr lang="tr-TR" sz="1600" dirty="0" err="1"/>
              <a:t>Internship</a:t>
            </a:r>
            <a:r>
              <a:rPr lang="tr-TR" sz="1600" dirty="0"/>
              <a:t> Application Form is </a:t>
            </a:r>
            <a:r>
              <a:rPr lang="tr-TR" sz="1600" dirty="0" err="1"/>
              <a:t>delivered</a:t>
            </a:r>
            <a:r>
              <a:rPr lang="tr-TR" sz="1600" dirty="0"/>
              <a:t> </a:t>
            </a:r>
            <a:r>
              <a:rPr lang="tr-TR" sz="1600" dirty="0" err="1"/>
              <a:t>to</a:t>
            </a:r>
            <a:r>
              <a:rPr lang="tr-TR" sz="1600" dirty="0"/>
              <a:t> </a:t>
            </a:r>
            <a:r>
              <a:rPr lang="tr-TR" sz="1600" dirty="0" err="1"/>
              <a:t>the</a:t>
            </a:r>
            <a:r>
              <a:rPr lang="tr-TR" sz="1600" dirty="0"/>
              <a:t> </a:t>
            </a:r>
            <a:r>
              <a:rPr lang="tr-TR" sz="1600" dirty="0" err="1"/>
              <a:t>workplace</a:t>
            </a:r>
            <a:r>
              <a:rPr lang="tr-TR" sz="1600" dirty="0"/>
              <a:t> on </a:t>
            </a:r>
            <a:r>
              <a:rPr lang="tr-TR" sz="1600" dirty="0" err="1"/>
              <a:t>the</a:t>
            </a:r>
            <a:r>
              <a:rPr lang="tr-TR" sz="1600" dirty="0"/>
              <a:t> </a:t>
            </a:r>
            <a:r>
              <a:rPr lang="tr-TR" sz="1600" dirty="0" err="1"/>
              <a:t>day</a:t>
            </a:r>
            <a:r>
              <a:rPr lang="tr-TR" sz="1600" dirty="0"/>
              <a:t> </a:t>
            </a:r>
            <a:r>
              <a:rPr lang="tr-TR" sz="1600" dirty="0" err="1"/>
              <a:t>the</a:t>
            </a:r>
            <a:r>
              <a:rPr lang="tr-TR" sz="1600" dirty="0"/>
              <a:t> </a:t>
            </a:r>
            <a:r>
              <a:rPr lang="tr-TR" sz="1600" dirty="0" err="1"/>
              <a:t>internship</a:t>
            </a:r>
            <a:r>
              <a:rPr lang="tr-TR" sz="1600" dirty="0"/>
              <a:t> </a:t>
            </a:r>
            <a:r>
              <a:rPr lang="tr-TR" sz="1600" dirty="0" err="1"/>
              <a:t>starts</a:t>
            </a:r>
            <a:r>
              <a:rPr lang="tr-TR" sz="1600" dirty="0"/>
              <a:t>. (1 </a:t>
            </a:r>
            <a:r>
              <a:rPr lang="tr-TR" sz="1600" dirty="0" err="1"/>
              <a:t>copy</a:t>
            </a:r>
            <a:r>
              <a:rPr lang="tr-TR" sz="1600" dirty="0"/>
              <a:t> (</a:t>
            </a:r>
            <a:r>
              <a:rPr lang="tr-TR" sz="1600" dirty="0" err="1"/>
              <a:t>original</a:t>
            </a:r>
            <a:r>
              <a:rPr lang="tr-TR" sz="1600" dirty="0"/>
              <a:t> </a:t>
            </a:r>
            <a:r>
              <a:rPr lang="tr-TR" sz="1600" dirty="0" err="1"/>
              <a:t>or</a:t>
            </a:r>
            <a:r>
              <a:rPr lang="tr-TR" sz="1600" dirty="0"/>
              <a:t> </a:t>
            </a:r>
            <a:r>
              <a:rPr lang="tr-TR" sz="1600" dirty="0" err="1"/>
              <a:t>photocopy</a:t>
            </a:r>
            <a:r>
              <a:rPr lang="tr-TR" sz="1600" dirty="0"/>
              <a:t>) </a:t>
            </a:r>
            <a:r>
              <a:rPr lang="tr-TR" sz="1600" dirty="0" err="1"/>
              <a:t>will</a:t>
            </a:r>
            <a:r>
              <a:rPr lang="tr-TR" sz="1600" dirty="0"/>
              <a:t> be </a:t>
            </a:r>
            <a:r>
              <a:rPr lang="tr-TR" sz="1600" dirty="0" err="1"/>
              <a:t>brought</a:t>
            </a:r>
            <a:r>
              <a:rPr lang="tr-TR" sz="1600" dirty="0"/>
              <a:t> </a:t>
            </a:r>
            <a:r>
              <a:rPr lang="tr-TR" sz="1600" dirty="0" err="1"/>
              <a:t>for</a:t>
            </a:r>
            <a:r>
              <a:rPr lang="tr-TR" sz="1600" dirty="0"/>
              <a:t> </a:t>
            </a:r>
            <a:r>
              <a:rPr lang="tr-TR" sz="1600" dirty="0" err="1"/>
              <a:t>the</a:t>
            </a:r>
            <a:r>
              <a:rPr lang="tr-TR" sz="1600" dirty="0"/>
              <a:t> </a:t>
            </a:r>
            <a:r>
              <a:rPr lang="tr-TR" sz="1600" dirty="0" err="1"/>
              <a:t>department</a:t>
            </a:r>
            <a:r>
              <a:rPr lang="tr-TR" sz="1600" dirty="0"/>
              <a:t>). </a:t>
            </a:r>
          </a:p>
          <a:p>
            <a:pPr marL="457200" indent="-457200" algn="just">
              <a:lnSpc>
                <a:spcPct val="170000"/>
              </a:lnSpc>
              <a:spcBef>
                <a:spcPct val="20000"/>
              </a:spcBef>
              <a:buClr>
                <a:schemeClr val="bg2"/>
              </a:buClr>
              <a:buSzPct val="75000"/>
              <a:buFont typeface="+mj-lt"/>
              <a:buAutoNum type="arabicPeriod" startAt="11"/>
            </a:pPr>
            <a:endParaRPr lang="tr-TR" altLang="tr-TR" sz="1600" dirty="0">
              <a:latin typeface="+mn-lt"/>
            </a:endParaRPr>
          </a:p>
          <a:p>
            <a:pPr algn="just">
              <a:lnSpc>
                <a:spcPct val="170000"/>
              </a:lnSpc>
              <a:spcBef>
                <a:spcPct val="20000"/>
              </a:spcBef>
              <a:buClr>
                <a:schemeClr val="bg2"/>
              </a:buClr>
              <a:buSzPct val="75000"/>
            </a:pPr>
            <a:endParaRPr lang="tr-TR" altLang="tr-TR" sz="1600" dirty="0">
              <a:solidFill>
                <a:srgbClr val="000000"/>
              </a:solidFill>
              <a:latin typeface="+mn-lt"/>
            </a:endParaRPr>
          </a:p>
        </p:txBody>
      </p:sp>
      <p:sp>
        <p:nvSpPr>
          <p:cNvPr id="6" name="Text Box 4">
            <a:extLst>
              <a:ext uri="{FF2B5EF4-FFF2-40B4-BE49-F238E27FC236}">
                <a16:creationId xmlns:a16="http://schemas.microsoft.com/office/drawing/2014/main" id="{D69567DE-7FD7-FE81-EE75-59690DFC661A}"/>
              </a:ext>
            </a:extLst>
          </p:cNvPr>
          <p:cNvSpPr txBox="1">
            <a:spLocks noChangeArrowheads="1"/>
          </p:cNvSpPr>
          <p:nvPr/>
        </p:nvSpPr>
        <p:spPr bwMode="auto">
          <a:xfrm>
            <a:off x="457200" y="457200"/>
            <a:ext cx="8229600" cy="955576"/>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Process-4 :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Text Box 4">
            <a:extLst>
              <a:ext uri="{FF2B5EF4-FFF2-40B4-BE49-F238E27FC236}">
                <a16:creationId xmlns:a16="http://schemas.microsoft.com/office/drawing/2014/main" id="{7F4BA793-F0DB-4EFD-B92F-5D4F7213BEBD}"/>
              </a:ext>
            </a:extLst>
          </p:cNvPr>
          <p:cNvSpPr txBox="1">
            <a:spLocks noChangeArrowheads="1"/>
          </p:cNvSpPr>
          <p:nvPr/>
        </p:nvSpPr>
        <p:spPr bwMode="auto">
          <a:xfrm>
            <a:off x="611560" y="594885"/>
            <a:ext cx="8553297" cy="1015663"/>
          </a:xfrm>
          <a:prstGeom prst="rect">
            <a:avLst/>
          </a:prstGeom>
          <a:noFill/>
          <a:ln w="12700">
            <a:noFill/>
            <a:miter lim="800000"/>
            <a:headEnd/>
            <a:tailEnd/>
          </a:ln>
          <a:effectLst/>
        </p:spPr>
        <p:txBody>
          <a:bodyPr wrap="square" anchor="ctr">
            <a:spAutoFit/>
          </a:bodyPr>
          <a:lstStyle/>
          <a:p>
            <a:pPr algn="ctr" defTabSz="762000">
              <a:spcBef>
                <a:spcPct val="50000"/>
              </a:spcBef>
              <a:defRPr/>
            </a:pPr>
            <a:r>
              <a:rPr lang="tr-TR" sz="2400" dirty="0" err="1">
                <a:solidFill>
                  <a:srgbClr val="CC0000"/>
                </a:solidFill>
                <a:effectLst>
                  <a:outerShdw blurRad="38100" dist="38100" dir="2700000" algn="tl">
                    <a:srgbClr val="C0C0C0"/>
                  </a:outerShdw>
                </a:effectLst>
              </a:rPr>
              <a:t>Industrial</a:t>
            </a:r>
            <a:r>
              <a:rPr lang="tr-TR" sz="2400" dirty="0">
                <a:solidFill>
                  <a:srgbClr val="CC0000"/>
                </a:solidFill>
                <a:effectLst>
                  <a:outerShdw blurRad="38100" dist="38100" dir="2700000" algn="tl">
                    <a:srgbClr val="C0C0C0"/>
                  </a:outerShdw>
                </a:effectLst>
              </a:rPr>
              <a:t> </a:t>
            </a:r>
            <a:r>
              <a:rPr lang="tr-TR" sz="2400" dirty="0" err="1">
                <a:solidFill>
                  <a:srgbClr val="CC0000"/>
                </a:solidFill>
                <a:effectLst>
                  <a:outerShdw blurRad="38100" dist="38100" dir="2700000" algn="tl">
                    <a:srgbClr val="C0C0C0"/>
                  </a:outerShdw>
                </a:effectLst>
              </a:rPr>
              <a:t>Relations</a:t>
            </a:r>
            <a:r>
              <a:rPr lang="tr-TR" sz="2400" dirty="0">
                <a:solidFill>
                  <a:srgbClr val="CC0000"/>
                </a:solidFill>
                <a:effectLst>
                  <a:outerShdw blurRad="38100" dist="38100" dir="2700000" algn="tl">
                    <a:srgbClr val="C0C0C0"/>
                  </a:outerShdw>
                </a:effectLst>
              </a:rPr>
              <a:t> </a:t>
            </a:r>
            <a:r>
              <a:rPr lang="tr-TR" sz="2400" dirty="0" err="1">
                <a:solidFill>
                  <a:srgbClr val="CC0000"/>
                </a:solidFill>
                <a:effectLst>
                  <a:outerShdw blurRad="38100" dist="38100" dir="2700000" algn="tl">
                    <a:srgbClr val="C0C0C0"/>
                  </a:outerShdw>
                </a:effectLst>
              </a:rPr>
              <a:t>and</a:t>
            </a:r>
            <a:r>
              <a:rPr lang="tr-TR" sz="2400" dirty="0">
                <a:solidFill>
                  <a:srgbClr val="CC0000"/>
                </a:solidFill>
                <a:effectLst>
                  <a:outerShdw blurRad="38100" dist="38100" dir="2700000" algn="tl">
                    <a:srgbClr val="C0C0C0"/>
                  </a:outerShdw>
                </a:effectLst>
              </a:rPr>
              <a:t> </a:t>
            </a:r>
            <a:r>
              <a:rPr lang="tr-TR" sz="2400" dirty="0" err="1">
                <a:solidFill>
                  <a:srgbClr val="CC0000"/>
                </a:solidFill>
                <a:effectLst>
                  <a:outerShdw blurRad="38100" dist="38100" dir="2700000" algn="tl">
                    <a:srgbClr val="C0C0C0"/>
                  </a:outerShdw>
                </a:effectLst>
              </a:rPr>
              <a:t>Internship</a:t>
            </a:r>
            <a:r>
              <a:rPr lang="tr-TR" sz="2400" dirty="0">
                <a:solidFill>
                  <a:srgbClr val="CC0000"/>
                </a:solidFill>
                <a:effectLst>
                  <a:outerShdw blurRad="38100" dist="38100" dir="2700000" algn="tl">
                    <a:srgbClr val="C0C0C0"/>
                  </a:outerShdw>
                </a:effectLst>
              </a:rPr>
              <a:t> </a:t>
            </a:r>
            <a:r>
              <a:rPr lang="tr-TR" sz="2400" dirty="0" err="1">
                <a:solidFill>
                  <a:srgbClr val="CC0000"/>
                </a:solidFill>
                <a:effectLst>
                  <a:outerShdw blurRad="38100" dist="38100" dir="2700000" algn="tl">
                    <a:srgbClr val="C0C0C0"/>
                  </a:outerShdw>
                </a:effectLst>
              </a:rPr>
              <a:t>Commisions</a:t>
            </a:r>
            <a:endParaRPr lang="tr-TR" sz="2400" dirty="0">
              <a:solidFill>
                <a:srgbClr val="CC0000"/>
              </a:solidFill>
              <a:effectLst>
                <a:outerShdw blurRad="38100" dist="38100" dir="2700000" algn="tl">
                  <a:srgbClr val="C0C0C0"/>
                </a:outerShdw>
              </a:effectLst>
            </a:endParaRPr>
          </a:p>
          <a:p>
            <a:pPr algn="ctr" defTabSz="762000">
              <a:spcBef>
                <a:spcPct val="50000"/>
              </a:spcBef>
              <a:defRPr/>
            </a:pPr>
            <a:r>
              <a:rPr lang="tr-TR" sz="2400" dirty="0">
                <a:solidFill>
                  <a:srgbClr val="333399"/>
                </a:solidFill>
                <a:effectLst>
                  <a:outerShdw blurRad="38100" dist="38100" dir="2700000" algn="tl">
                    <a:srgbClr val="C0C0C0"/>
                  </a:outerShdw>
                </a:effectLst>
              </a:rPr>
              <a:t>2025-2026 </a:t>
            </a:r>
            <a:r>
              <a:rPr lang="tr-TR" sz="2400" dirty="0" err="1">
                <a:solidFill>
                  <a:srgbClr val="333399"/>
                </a:solidFill>
                <a:effectLst>
                  <a:outerShdw blurRad="38100" dist="38100" dir="2700000" algn="tl">
                    <a:srgbClr val="C0C0C0"/>
                  </a:outerShdw>
                </a:effectLst>
              </a:rPr>
              <a:t>Academic</a:t>
            </a:r>
            <a:r>
              <a:rPr lang="tr-TR" sz="2400" dirty="0">
                <a:solidFill>
                  <a:srgbClr val="333399"/>
                </a:solidFill>
                <a:effectLst>
                  <a:outerShdw blurRad="38100" dist="38100" dir="2700000" algn="tl">
                    <a:srgbClr val="C0C0C0"/>
                  </a:outerShdw>
                </a:effectLst>
              </a:rPr>
              <a:t> </a:t>
            </a:r>
            <a:r>
              <a:rPr lang="tr-TR" sz="2400" dirty="0" err="1">
                <a:solidFill>
                  <a:srgbClr val="333399"/>
                </a:solidFill>
                <a:effectLst>
                  <a:outerShdw blurRad="38100" dist="38100" dir="2700000" algn="tl">
                    <a:srgbClr val="C0C0C0"/>
                  </a:outerShdw>
                </a:effectLst>
              </a:rPr>
              <a:t>Year</a:t>
            </a:r>
            <a:endParaRPr lang="en-US" sz="2400" dirty="0">
              <a:solidFill>
                <a:srgbClr val="333399"/>
              </a:solidFill>
              <a:effectLst>
                <a:outerShdw blurRad="38100" dist="38100" dir="2700000" algn="tl">
                  <a:srgbClr val="C0C0C0"/>
                </a:outerShdw>
              </a:effectLst>
            </a:endParaRPr>
          </a:p>
        </p:txBody>
      </p:sp>
      <p:sp>
        <p:nvSpPr>
          <p:cNvPr id="6147" name="Rectangle 5">
            <a:extLst>
              <a:ext uri="{FF2B5EF4-FFF2-40B4-BE49-F238E27FC236}">
                <a16:creationId xmlns:a16="http://schemas.microsoft.com/office/drawing/2014/main" id="{6F157D96-91BB-47C3-8F0A-54591691FDAB}"/>
              </a:ext>
            </a:extLst>
          </p:cNvPr>
          <p:cNvSpPr>
            <a:spLocks noChangeArrowheads="1"/>
          </p:cNvSpPr>
          <p:nvPr/>
        </p:nvSpPr>
        <p:spPr bwMode="auto">
          <a:xfrm>
            <a:off x="1691680" y="1763492"/>
            <a:ext cx="5112568" cy="4474110"/>
          </a:xfrm>
          <a:prstGeom prst="rect">
            <a:avLst/>
          </a:prstGeom>
          <a:solidFill>
            <a:schemeClr val="accent6">
              <a:lumMod val="40000"/>
              <a:lumOff val="60000"/>
            </a:schemeClr>
          </a:solidFill>
          <a:ln w="38100">
            <a:solidFill>
              <a:schemeClr val="accent1"/>
            </a:solidFill>
          </a:ln>
        </p:spPr>
        <p:txBody>
          <a:bodyPr wrap="square" anchor="ctr">
            <a:spAutoFit/>
          </a:bodyPr>
          <a:lstStyle>
            <a:lvl1pPr>
              <a:spcBef>
                <a:spcPct val="20000"/>
              </a:spcBef>
              <a:buClr>
                <a:schemeClr val="bg2"/>
              </a:buClr>
              <a:buSzPct val="75000"/>
              <a:buFont typeface="Wingdings" panose="05000000000000000000" pitchFamily="2" charset="2"/>
              <a:buChar char="n"/>
              <a:tabLst>
                <a:tab pos="228600" algn="l"/>
              </a:tabLst>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tabLst>
                <a:tab pos="228600" algn="l"/>
              </a:tabLst>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tabLst>
                <a:tab pos="228600" algn="l"/>
              </a:tabLst>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tabLst>
                <a:tab pos="228600" algn="l"/>
              </a:tabLst>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tabLst>
                <a:tab pos="228600" algn="l"/>
              </a:tabLst>
              <a:defRPr sz="2000">
                <a:solidFill>
                  <a:schemeClr val="tx1"/>
                </a:solidFill>
                <a:latin typeface="Arial" panose="020B0604020202020204" pitchFamily="34" charset="0"/>
              </a:defRPr>
            </a:lvl9pPr>
          </a:lstStyle>
          <a:p>
            <a:pPr>
              <a:lnSpc>
                <a:spcPct val="150000"/>
              </a:lnSpc>
              <a:spcBef>
                <a:spcPct val="0"/>
              </a:spcBef>
              <a:buClrTx/>
              <a:buSzTx/>
              <a:buFont typeface="Wingdings" panose="05000000000000000000" pitchFamily="2" charset="2"/>
              <a:buNone/>
            </a:pPr>
            <a:r>
              <a:rPr lang="tr-TR" altLang="tr-TR" sz="1600" dirty="0">
                <a:latin typeface="Tahoma" panose="020B0604030504040204" pitchFamily="34" charset="0"/>
              </a:rPr>
              <a:t>Prof. Dr. Serap Acar DERMAN (</a:t>
            </a:r>
            <a:r>
              <a:rPr lang="tr-TR" altLang="tr-TR" sz="1600" dirty="0" err="1">
                <a:solidFill>
                  <a:srgbClr val="333399"/>
                </a:solidFill>
                <a:latin typeface="Tahoma" panose="020B0604030504040204" pitchFamily="34" charset="0"/>
              </a:rPr>
              <a:t>Head</a:t>
            </a:r>
            <a:r>
              <a:rPr lang="tr-TR" altLang="tr-TR" sz="1600" dirty="0">
                <a:solidFill>
                  <a:srgbClr val="333399"/>
                </a:solidFill>
                <a:latin typeface="Tahoma" panose="020B0604030504040204" pitchFamily="34" charset="0"/>
              </a:rPr>
              <a:t>)</a:t>
            </a:r>
            <a:endParaRPr lang="tr-TR" altLang="tr-TR" sz="1600" dirty="0">
              <a:latin typeface="Tahoma" panose="020B0604030504040204" pitchFamily="34" charset="0"/>
            </a:endParaRPr>
          </a:p>
          <a:p>
            <a:pPr>
              <a:lnSpc>
                <a:spcPct val="150000"/>
              </a:lnSpc>
              <a:spcBef>
                <a:spcPct val="0"/>
              </a:spcBef>
              <a:buClrTx/>
              <a:buSzTx/>
              <a:buNone/>
            </a:pPr>
            <a:r>
              <a:rPr lang="tr-TR" altLang="tr-TR" sz="1600" dirty="0">
                <a:latin typeface="Tahoma" panose="020B0604030504040204" pitchFamily="34" charset="0"/>
              </a:rPr>
              <a:t>Prof. Dr. Ayhan BİNGÖLBALİ (</a:t>
            </a:r>
            <a:r>
              <a:rPr lang="tr-TR" altLang="tr-TR" sz="1600" dirty="0" err="1">
                <a:solidFill>
                  <a:srgbClr val="333399"/>
                </a:solidFill>
                <a:latin typeface="Tahoma" panose="020B0604030504040204" pitchFamily="34" charset="0"/>
              </a:rPr>
              <a:t>Member</a:t>
            </a:r>
            <a:r>
              <a:rPr lang="tr-TR" altLang="tr-TR" sz="1600" dirty="0">
                <a:latin typeface="Tahoma" panose="020B0604030504040204" pitchFamily="34" charset="0"/>
              </a:rPr>
              <a:t>)</a:t>
            </a:r>
          </a:p>
          <a:p>
            <a:pPr>
              <a:lnSpc>
                <a:spcPct val="150000"/>
              </a:lnSpc>
              <a:spcBef>
                <a:spcPct val="0"/>
              </a:spcBef>
              <a:buClrTx/>
              <a:buSzTx/>
              <a:buNone/>
            </a:pPr>
            <a:r>
              <a:rPr lang="tr-TR" altLang="tr-TR" sz="1600" dirty="0">
                <a:latin typeface="Tahoma" panose="020B0604030504040204" pitchFamily="34" charset="0"/>
              </a:rPr>
              <a:t>Assos. Prof. Dr. Azime ERARSLAN (</a:t>
            </a:r>
            <a:r>
              <a:rPr lang="tr-TR" altLang="tr-TR" sz="1600" dirty="0" err="1">
                <a:solidFill>
                  <a:srgbClr val="333399"/>
                </a:solidFill>
                <a:latin typeface="Tahoma" panose="020B0604030504040204" pitchFamily="34" charset="0"/>
              </a:rPr>
              <a:t>Member</a:t>
            </a:r>
            <a:r>
              <a:rPr lang="tr-TR" altLang="tr-TR" sz="1600" dirty="0">
                <a:latin typeface="Tahoma" panose="020B0604030504040204" pitchFamily="34" charset="0"/>
              </a:rPr>
              <a:t>)</a:t>
            </a:r>
          </a:p>
          <a:p>
            <a:pPr>
              <a:lnSpc>
                <a:spcPct val="150000"/>
              </a:lnSpc>
              <a:spcBef>
                <a:spcPct val="0"/>
              </a:spcBef>
              <a:buClrTx/>
              <a:buSz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Dr. Cem ÖZEL </a:t>
            </a:r>
          </a:p>
          <a:p>
            <a:pPr>
              <a:lnSpc>
                <a:spcPct val="150000"/>
              </a:lnSpc>
              <a:spcBef>
                <a:spcPct val="0"/>
              </a:spcBef>
              <a:buClrTx/>
              <a:buSz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Dr. Ayça ASLAN ARAS</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a:t>
            </a:r>
            <a:r>
              <a:rPr lang="tr-TR" altLang="tr-TR" sz="1600" dirty="0">
                <a:solidFill>
                  <a:srgbClr val="000000"/>
                </a:solidFill>
                <a:latin typeface="Tahoma" panose="020B0604030504040204" pitchFamily="34" charset="0"/>
              </a:rPr>
              <a:t>Gülcan Ayşin KARACA</a:t>
            </a:r>
          </a:p>
          <a:p>
            <a:pPr>
              <a:lnSpc>
                <a:spcPct val="150000"/>
              </a:lnSpc>
              <a:spcBef>
                <a:spcPct val="0"/>
              </a:spcBef>
              <a:buClrTx/>
              <a:buSz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Eda Nur YETİŞKİN MORKAN </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Selcan AKAR </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a:t>
            </a:r>
            <a:r>
              <a:rPr lang="tr-TR" altLang="tr-TR" sz="1600" dirty="0">
                <a:solidFill>
                  <a:srgbClr val="000000"/>
                </a:solidFill>
                <a:latin typeface="Tahoma" panose="020B0604030504040204" pitchFamily="34" charset="0"/>
              </a:rPr>
              <a:t>Elif Nur YILDIZ</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Zişan TOPRAK</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Ayça GÜVEN</a:t>
            </a:r>
          </a:p>
          <a:p>
            <a:pPr>
              <a:lnSpc>
                <a:spcPct val="150000"/>
              </a:lnSpc>
              <a:spcBef>
                <a:spcPct val="0"/>
              </a:spcBef>
              <a:buClrTx/>
              <a:buSzTx/>
              <a:buFontTx/>
              <a:buNone/>
            </a:pPr>
            <a:r>
              <a:rPr lang="tr-TR" altLang="tr-TR" sz="1600" dirty="0" err="1">
                <a:latin typeface="Tahoma" panose="020B0604030504040204" pitchFamily="34" charset="0"/>
              </a:rPr>
              <a:t>Res</a:t>
            </a:r>
            <a:r>
              <a:rPr lang="tr-TR" altLang="tr-TR" sz="1600" dirty="0">
                <a:latin typeface="Tahoma" panose="020B0604030504040204" pitchFamily="34" charset="0"/>
              </a:rPr>
              <a:t>. </a:t>
            </a:r>
            <a:r>
              <a:rPr lang="tr-TR" altLang="tr-TR" sz="1600" dirty="0" err="1">
                <a:latin typeface="Tahoma" panose="020B0604030504040204" pitchFamily="34" charset="0"/>
              </a:rPr>
              <a:t>Assist</a:t>
            </a:r>
            <a:r>
              <a:rPr lang="tr-TR" altLang="tr-TR" sz="1600" dirty="0">
                <a:latin typeface="Tahoma" panose="020B0604030504040204" pitchFamily="34" charset="0"/>
              </a:rPr>
              <a:t>. </a:t>
            </a:r>
            <a:r>
              <a:rPr lang="tr-TR" altLang="tr-TR" sz="1600" dirty="0" err="1">
                <a:latin typeface="Tahoma" panose="020B0604030504040204" pitchFamily="34" charset="0"/>
              </a:rPr>
              <a:t>Erva</a:t>
            </a:r>
            <a:r>
              <a:rPr lang="tr-TR" altLang="tr-TR" sz="1600" dirty="0">
                <a:latin typeface="Tahoma" panose="020B0604030504040204" pitchFamily="34" charset="0"/>
              </a:rPr>
              <a:t> Esma YILDIRIM UÇARKUŞ</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EA2490-C4C3-FB05-B010-33584B09CE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4E27B4-3076-EF90-44FD-BFAD69B6F6A3}"/>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AB5A188B-7E18-6927-977B-153F0FDA3DA0}"/>
              </a:ext>
            </a:extLst>
          </p:cNvPr>
          <p:cNvPicPr>
            <a:picLocks noChangeAspect="1"/>
          </p:cNvPicPr>
          <p:nvPr/>
        </p:nvPicPr>
        <p:blipFill>
          <a:blip r:embed="rId2"/>
          <a:stretch>
            <a:fillRect/>
          </a:stretch>
        </p:blipFill>
        <p:spPr>
          <a:xfrm>
            <a:off x="0" y="478087"/>
            <a:ext cx="9038698" cy="6165374"/>
          </a:xfrm>
          <a:prstGeom prst="rect">
            <a:avLst/>
          </a:prstGeom>
        </p:spPr>
      </p:pic>
    </p:spTree>
    <p:extLst>
      <p:ext uri="{BB962C8B-B14F-4D97-AF65-F5344CB8AC3E}">
        <p14:creationId xmlns:p14="http://schemas.microsoft.com/office/powerpoint/2010/main" val="66183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A92BCA-1C5D-40E5-34DE-6AA5BD71253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9FA168-9C34-0A65-B1C5-F209A0BCD1E2}"/>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B171C421-8EA2-4236-1E50-AA6998DF400E}"/>
              </a:ext>
            </a:extLst>
          </p:cNvPr>
          <p:cNvPicPr>
            <a:picLocks noChangeAspect="1"/>
          </p:cNvPicPr>
          <p:nvPr/>
        </p:nvPicPr>
        <p:blipFill>
          <a:blip r:embed="rId2"/>
          <a:stretch>
            <a:fillRect/>
          </a:stretch>
        </p:blipFill>
        <p:spPr>
          <a:xfrm>
            <a:off x="11358" y="990600"/>
            <a:ext cx="9121283" cy="5256584"/>
          </a:xfrm>
          <a:prstGeom prst="rect">
            <a:avLst/>
          </a:prstGeom>
        </p:spPr>
      </p:pic>
    </p:spTree>
    <p:extLst>
      <p:ext uri="{BB962C8B-B14F-4D97-AF65-F5344CB8AC3E}">
        <p14:creationId xmlns:p14="http://schemas.microsoft.com/office/powerpoint/2010/main" val="337579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 10">
            <a:extLst>
              <a:ext uri="{FF2B5EF4-FFF2-40B4-BE49-F238E27FC236}">
                <a16:creationId xmlns:a16="http://schemas.microsoft.com/office/drawing/2014/main" id="{E8CD087C-23A1-B430-5A23-4A5B10319D5D}"/>
              </a:ext>
            </a:extLst>
          </p:cNvPr>
          <p:cNvGrpSpPr/>
          <p:nvPr/>
        </p:nvGrpSpPr>
        <p:grpSpPr>
          <a:xfrm>
            <a:off x="0" y="622907"/>
            <a:ext cx="9078623" cy="6202438"/>
            <a:chOff x="-143070" y="384056"/>
            <a:chExt cx="9078623" cy="6202438"/>
          </a:xfrm>
        </p:grpSpPr>
        <p:sp>
          <p:nvSpPr>
            <p:cNvPr id="5" name="Metin kutusu 4">
              <a:extLst>
                <a:ext uri="{FF2B5EF4-FFF2-40B4-BE49-F238E27FC236}">
                  <a16:creationId xmlns:a16="http://schemas.microsoft.com/office/drawing/2014/main" id="{A1BC7C73-D275-4EF4-92E1-6AB5C26B716D}"/>
                </a:ext>
              </a:extLst>
            </p:cNvPr>
            <p:cNvSpPr txBox="1"/>
            <p:nvPr/>
          </p:nvSpPr>
          <p:spPr>
            <a:xfrm>
              <a:off x="3084168" y="525853"/>
              <a:ext cx="2880313"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tr-TR" dirty="0"/>
                <a:t>BEFORE INTERNSHIP</a:t>
              </a:r>
              <a:endParaRPr lang="en-US" dirty="0"/>
            </a:p>
          </p:txBody>
        </p:sp>
        <p:sp>
          <p:nvSpPr>
            <p:cNvPr id="6" name="Oval 5">
              <a:extLst>
                <a:ext uri="{FF2B5EF4-FFF2-40B4-BE49-F238E27FC236}">
                  <a16:creationId xmlns:a16="http://schemas.microsoft.com/office/drawing/2014/main" id="{2826E9E8-6BDD-4D1E-8B9A-892645915CD8}"/>
                </a:ext>
              </a:extLst>
            </p:cNvPr>
            <p:cNvSpPr/>
            <p:nvPr/>
          </p:nvSpPr>
          <p:spPr bwMode="auto">
            <a:xfrm>
              <a:off x="4178583" y="870789"/>
              <a:ext cx="1701153" cy="3462338"/>
            </a:xfrm>
            <a:prstGeom prst="ellipse">
              <a:avLst/>
            </a:prstGeom>
            <a:solidFill>
              <a:schemeClr val="accent2">
                <a:lumMod val="20000"/>
                <a:lumOff val="80000"/>
              </a:schemeClr>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algn="ctr"/>
              <a:r>
                <a:rPr lang="en-US" sz="1400" dirty="0"/>
                <a:t>Has approval for the internship location been obtained from the responsible faculty member?</a:t>
              </a:r>
              <a:endParaRPr kumimoji="0" lang="en-US" sz="1400" b="1" i="0" u="none" strike="noStrike" cap="none" normalizeH="0" baseline="0" dirty="0">
                <a:ln>
                  <a:noFill/>
                </a:ln>
                <a:solidFill>
                  <a:schemeClr val="tx1"/>
                </a:solidFill>
                <a:effectLst/>
                <a:latin typeface="Tahoma" pitchFamily="34" charset="0"/>
              </a:endParaRPr>
            </a:p>
          </p:txBody>
        </p:sp>
        <p:cxnSp>
          <p:nvCxnSpPr>
            <p:cNvPr id="8" name="Düz Ok Bağlayıcısı 7">
              <a:extLst>
                <a:ext uri="{FF2B5EF4-FFF2-40B4-BE49-F238E27FC236}">
                  <a16:creationId xmlns:a16="http://schemas.microsoft.com/office/drawing/2014/main" id="{FE37E353-E871-43F8-9B28-5C9169B38678}"/>
                </a:ext>
              </a:extLst>
            </p:cNvPr>
            <p:cNvCxnSpPr>
              <a:cxnSpLocks/>
              <a:stCxn id="6" idx="6"/>
              <a:endCxn id="13" idx="1"/>
            </p:cNvCxnSpPr>
            <p:nvPr/>
          </p:nvCxnSpPr>
          <p:spPr bwMode="auto">
            <a:xfrm flipV="1">
              <a:off x="5879736" y="2233359"/>
              <a:ext cx="1102201" cy="368599"/>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sp>
          <p:nvSpPr>
            <p:cNvPr id="9" name="Metin kutusu 8">
              <a:extLst>
                <a:ext uri="{FF2B5EF4-FFF2-40B4-BE49-F238E27FC236}">
                  <a16:creationId xmlns:a16="http://schemas.microsoft.com/office/drawing/2014/main" id="{E1E57EFD-1425-4BAA-886C-8AB6E0D8212A}"/>
                </a:ext>
              </a:extLst>
            </p:cNvPr>
            <p:cNvSpPr txBox="1"/>
            <p:nvPr/>
          </p:nvSpPr>
          <p:spPr>
            <a:xfrm>
              <a:off x="5964481" y="1921286"/>
              <a:ext cx="700349" cy="276999"/>
            </a:xfrm>
            <a:prstGeom prst="rect">
              <a:avLst/>
            </a:prstGeom>
            <a:noFill/>
          </p:spPr>
          <p:txBody>
            <a:bodyPr wrap="square" rtlCol="0">
              <a:spAutoFit/>
            </a:bodyPr>
            <a:lstStyle/>
            <a:p>
              <a:r>
                <a:rPr lang="tr-TR" sz="1200" dirty="0"/>
                <a:t>NO</a:t>
              </a:r>
              <a:endParaRPr lang="en-US" sz="1200" dirty="0"/>
            </a:p>
          </p:txBody>
        </p:sp>
        <p:sp>
          <p:nvSpPr>
            <p:cNvPr id="13" name="Dikdörtgen: Köşeleri Yuvarlatılmış 12">
              <a:extLst>
                <a:ext uri="{FF2B5EF4-FFF2-40B4-BE49-F238E27FC236}">
                  <a16:creationId xmlns:a16="http://schemas.microsoft.com/office/drawing/2014/main" id="{4FA219E9-AADF-4123-9810-0D43F37275B0}"/>
                </a:ext>
              </a:extLst>
            </p:cNvPr>
            <p:cNvSpPr/>
            <p:nvPr/>
          </p:nvSpPr>
          <p:spPr bwMode="auto">
            <a:xfrm>
              <a:off x="6981937" y="1179477"/>
              <a:ext cx="1879558" cy="2107763"/>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ctr"/>
              <a:r>
                <a:rPr lang="en-US" sz="1200" dirty="0"/>
                <a:t>The chosen internship location must be approved by the internship committee. If the internship location does not meet the criteria, the internship will be cancelled.</a:t>
              </a:r>
              <a:endParaRPr kumimoji="0" lang="en-US" sz="1200" i="0" u="none" strike="noStrike" cap="none" normalizeH="0" baseline="0" dirty="0">
                <a:ln>
                  <a:noFill/>
                </a:ln>
                <a:solidFill>
                  <a:schemeClr val="tx1"/>
                </a:solidFill>
                <a:effectLst/>
                <a:latin typeface="Tahoma" pitchFamily="34" charset="0"/>
              </a:endParaRPr>
            </a:p>
          </p:txBody>
        </p:sp>
        <p:sp>
          <p:nvSpPr>
            <p:cNvPr id="14" name="Dikdörtgen: Köşeleri Yuvarlatılmış 13">
              <a:extLst>
                <a:ext uri="{FF2B5EF4-FFF2-40B4-BE49-F238E27FC236}">
                  <a16:creationId xmlns:a16="http://schemas.microsoft.com/office/drawing/2014/main" id="{721611B7-BD1C-4134-ACDC-14F73FA6B921}"/>
                </a:ext>
              </a:extLst>
            </p:cNvPr>
            <p:cNvSpPr/>
            <p:nvPr/>
          </p:nvSpPr>
          <p:spPr bwMode="auto">
            <a:xfrm>
              <a:off x="180939" y="384056"/>
              <a:ext cx="2766214" cy="3680639"/>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lvl="1"/>
              <a:r>
                <a:rPr lang="tr-TR" altLang="tr-TR" sz="1200" b="0" dirty="0" err="1">
                  <a:solidFill>
                    <a:srgbClr val="000000"/>
                  </a:solidFill>
                </a:rPr>
                <a:t>The</a:t>
              </a:r>
              <a:r>
                <a:rPr lang="tr-TR" altLang="tr-TR" sz="1200" b="0" dirty="0">
                  <a:solidFill>
                    <a:srgbClr val="000000"/>
                  </a:solidFill>
                </a:rPr>
                <a:t> </a:t>
              </a:r>
              <a:r>
                <a:rPr lang="tr-TR" altLang="tr-TR" sz="1200" b="0" dirty="0" err="1">
                  <a:solidFill>
                    <a:srgbClr val="000000"/>
                  </a:solidFill>
                </a:rPr>
                <a:t>following</a:t>
              </a:r>
              <a:r>
                <a:rPr lang="tr-TR" altLang="tr-TR" sz="1200" b="0" dirty="0">
                  <a:solidFill>
                    <a:srgbClr val="000000"/>
                  </a:solidFill>
                </a:rPr>
                <a:t> </a:t>
              </a:r>
              <a:r>
                <a:rPr lang="tr-TR" altLang="tr-TR" sz="1200" b="0" dirty="0" err="1">
                  <a:solidFill>
                    <a:srgbClr val="000000"/>
                  </a:solidFill>
                </a:rPr>
                <a:t>documents</a:t>
              </a:r>
              <a:r>
                <a:rPr lang="tr-TR" altLang="tr-TR" sz="1200" b="0" dirty="0">
                  <a:solidFill>
                    <a:srgbClr val="000000"/>
                  </a:solidFill>
                </a:rPr>
                <a:t>, </a:t>
              </a:r>
              <a:r>
                <a:rPr lang="tr-TR" altLang="tr-TR" sz="1200" b="0" dirty="0" err="1">
                  <a:solidFill>
                    <a:srgbClr val="000000"/>
                  </a:solidFill>
                </a:rPr>
                <a:t>with</a:t>
              </a:r>
              <a:r>
                <a:rPr lang="tr-TR" altLang="tr-TR" sz="1200" b="0" dirty="0">
                  <a:solidFill>
                    <a:srgbClr val="000000"/>
                  </a:solidFill>
                </a:rPr>
                <a:t> </a:t>
              </a:r>
              <a:r>
                <a:rPr lang="tr-TR" altLang="tr-TR" sz="1200" b="0" dirty="0" err="1">
                  <a:solidFill>
                    <a:srgbClr val="000000"/>
                  </a:solidFill>
                </a:rPr>
                <a:t>their</a:t>
              </a:r>
              <a:r>
                <a:rPr lang="tr-TR" altLang="tr-TR" sz="1200" b="0" dirty="0">
                  <a:solidFill>
                    <a:srgbClr val="000000"/>
                  </a:solidFill>
                </a:rPr>
                <a:t> form </a:t>
              </a:r>
              <a:r>
                <a:rPr lang="tr-TR" altLang="tr-TR" sz="1200" b="0" dirty="0" err="1">
                  <a:solidFill>
                    <a:srgbClr val="000000"/>
                  </a:solidFill>
                </a:rPr>
                <a:t>numbers</a:t>
              </a:r>
              <a:r>
                <a:rPr lang="tr-TR" altLang="tr-TR" sz="1200" b="0" dirty="0">
                  <a:solidFill>
                    <a:srgbClr val="000000"/>
                  </a:solidFill>
                </a:rPr>
                <a:t>, can be </a:t>
              </a:r>
              <a:r>
                <a:rPr lang="tr-TR" altLang="tr-TR" sz="1200" b="0" dirty="0" err="1">
                  <a:solidFill>
                    <a:srgbClr val="000000"/>
                  </a:solidFill>
                </a:rPr>
                <a:t>downloaded</a:t>
              </a:r>
              <a:r>
                <a:rPr lang="tr-TR" altLang="tr-TR" sz="1200" b="0" dirty="0">
                  <a:solidFill>
                    <a:srgbClr val="000000"/>
                  </a:solidFill>
                </a:rPr>
                <a:t> </a:t>
              </a:r>
              <a:r>
                <a:rPr lang="tr-TR" altLang="tr-TR" sz="1200" b="0" dirty="0" err="1">
                  <a:solidFill>
                    <a:srgbClr val="000000"/>
                  </a:solidFill>
                </a:rPr>
                <a:t>from</a:t>
              </a:r>
              <a:r>
                <a:rPr lang="tr-TR" altLang="tr-TR" sz="1200" b="0" dirty="0">
                  <a:solidFill>
                    <a:srgbClr val="000000"/>
                  </a:solidFill>
                </a:rPr>
                <a:t> </a:t>
              </a:r>
              <a:r>
                <a:rPr lang="tr-TR" altLang="tr-TR" sz="1200" b="0" dirty="0" err="1">
                  <a:solidFill>
                    <a:srgbClr val="000000"/>
                  </a:solidFill>
                </a:rPr>
                <a:t>the</a:t>
              </a:r>
              <a:r>
                <a:rPr lang="tr-TR" altLang="tr-TR" sz="1200" b="0" dirty="0">
                  <a:solidFill>
                    <a:srgbClr val="000000"/>
                  </a:solidFill>
                </a:rPr>
                <a:t> </a:t>
              </a:r>
              <a:r>
                <a:rPr lang="tr-TR" altLang="tr-TR" sz="1200" b="0" dirty="0" err="1">
                  <a:solidFill>
                    <a:srgbClr val="000000"/>
                  </a:solidFill>
                </a:rPr>
                <a:t>department's</a:t>
              </a:r>
              <a:r>
                <a:rPr lang="tr-TR" altLang="tr-TR" sz="1200" b="0" dirty="0">
                  <a:solidFill>
                    <a:srgbClr val="000000"/>
                  </a:solidFill>
                </a:rPr>
                <a:t> </a:t>
              </a:r>
              <a:r>
                <a:rPr lang="tr-TR" altLang="tr-TR" sz="1200" b="0" dirty="0" err="1">
                  <a:solidFill>
                    <a:srgbClr val="000000"/>
                  </a:solidFill>
                </a:rPr>
                <a:t>website</a:t>
              </a:r>
              <a:r>
                <a:rPr lang="tr-TR" altLang="tr-TR" sz="1200" b="0" dirty="0">
                  <a:solidFill>
                    <a:srgbClr val="000000"/>
                  </a:solidFill>
                </a:rPr>
                <a:t>:</a:t>
              </a:r>
            </a:p>
            <a:p>
              <a:pPr lvl="1"/>
              <a:endParaRPr lang="tr-TR" altLang="tr-TR" sz="1200" b="0" dirty="0">
                <a:solidFill>
                  <a:srgbClr val="000000"/>
                </a:solidFill>
              </a:endParaRPr>
            </a:p>
            <a:p>
              <a:pPr marL="628650" lvl="1" indent="-171450">
                <a:buFont typeface="Arial" panose="020B0604020202020204" pitchFamily="34" charset="0"/>
                <a:buChar char="•"/>
              </a:pPr>
              <a:r>
                <a:rPr lang="tr-TR" altLang="tr-TR" sz="1200" b="0" dirty="0">
                  <a:solidFill>
                    <a:srgbClr val="FF0000"/>
                  </a:solidFill>
                </a:rPr>
                <a:t>YTÜ </a:t>
              </a:r>
              <a:r>
                <a:rPr lang="tr-TR" altLang="tr-TR" sz="1200" b="0" dirty="0" err="1">
                  <a:solidFill>
                    <a:srgbClr val="FF0000"/>
                  </a:solidFill>
                </a:rPr>
                <a:t>Internship</a:t>
              </a:r>
              <a:r>
                <a:rPr lang="tr-TR" altLang="tr-TR" sz="1200" b="0" dirty="0">
                  <a:solidFill>
                    <a:srgbClr val="FF0000"/>
                  </a:solidFill>
                </a:rPr>
                <a:t> Application Form</a:t>
              </a:r>
            </a:p>
            <a:p>
              <a:pPr marL="628650" lvl="1" indent="-171450">
                <a:buFont typeface="Arial" panose="020B0604020202020204" pitchFamily="34" charset="0"/>
                <a:buChar char="•"/>
              </a:pPr>
              <a:r>
                <a:rPr lang="tr-TR" altLang="tr-TR" sz="1200" b="0" dirty="0">
                  <a:solidFill>
                    <a:srgbClr val="FF0000"/>
                  </a:solidFill>
                </a:rPr>
                <a:t>SGK SPAS </a:t>
              </a:r>
              <a:r>
                <a:rPr lang="tr-TR" altLang="tr-TR" sz="1200" b="0" dirty="0" err="1">
                  <a:solidFill>
                    <a:srgbClr val="FF0000"/>
                  </a:solidFill>
                </a:rPr>
                <a:t>Eligibility</a:t>
              </a:r>
              <a:r>
                <a:rPr lang="tr-TR" altLang="tr-TR" sz="1200" b="0" dirty="0">
                  <a:solidFill>
                    <a:srgbClr val="FF0000"/>
                  </a:solidFill>
                </a:rPr>
                <a:t> </a:t>
              </a:r>
              <a:r>
                <a:rPr lang="tr-TR" altLang="tr-TR" sz="1200" b="0" dirty="0" err="1">
                  <a:solidFill>
                    <a:srgbClr val="FF0000"/>
                  </a:solidFill>
                </a:rPr>
                <a:t>Certificate</a:t>
              </a:r>
              <a:r>
                <a:rPr lang="tr-TR" altLang="tr-TR" sz="1200" b="0" dirty="0">
                  <a:solidFill>
                    <a:srgbClr val="FF0000"/>
                  </a:solidFill>
                </a:rPr>
                <a:t> </a:t>
              </a:r>
              <a:r>
                <a:rPr lang="tr-TR" altLang="tr-TR" sz="1200" b="0" dirty="0" err="1">
                  <a:solidFill>
                    <a:srgbClr val="FF0000"/>
                  </a:solidFill>
                </a:rPr>
                <a:t>obtained</a:t>
              </a:r>
              <a:r>
                <a:rPr lang="tr-TR" altLang="tr-TR" sz="1200" b="0" dirty="0">
                  <a:solidFill>
                    <a:srgbClr val="FF0000"/>
                  </a:solidFill>
                </a:rPr>
                <a:t> </a:t>
              </a:r>
              <a:r>
                <a:rPr lang="tr-TR" altLang="tr-TR" sz="1200" b="0" dirty="0" err="1">
                  <a:solidFill>
                    <a:srgbClr val="FF0000"/>
                  </a:solidFill>
                </a:rPr>
                <a:t>from</a:t>
              </a:r>
              <a:r>
                <a:rPr lang="tr-TR" altLang="tr-TR" sz="1200" b="0" dirty="0">
                  <a:solidFill>
                    <a:srgbClr val="FF0000"/>
                  </a:solidFill>
                </a:rPr>
                <a:t> e-</a:t>
              </a:r>
              <a:r>
                <a:rPr lang="tr-TR" altLang="tr-TR" sz="1200" b="0" dirty="0" err="1">
                  <a:solidFill>
                    <a:srgbClr val="FF0000"/>
                  </a:solidFill>
                </a:rPr>
                <a:t>government</a:t>
              </a:r>
              <a:endParaRPr lang="tr-TR" altLang="tr-TR" sz="1200" b="0" dirty="0">
                <a:solidFill>
                  <a:srgbClr val="FF0000"/>
                </a:solidFill>
              </a:endParaRPr>
            </a:p>
            <a:p>
              <a:pPr marL="628650" lvl="1" indent="-171450">
                <a:buFont typeface="Arial" panose="020B0604020202020204" pitchFamily="34" charset="0"/>
                <a:buChar char="•"/>
              </a:pPr>
              <a:r>
                <a:rPr lang="tr-TR" altLang="tr-TR" sz="1200" b="0" dirty="0" err="1">
                  <a:solidFill>
                    <a:srgbClr val="FF0000"/>
                  </a:solidFill>
                </a:rPr>
                <a:t>Calendar</a:t>
              </a:r>
              <a:r>
                <a:rPr lang="tr-TR" altLang="tr-TR" sz="1200" b="0" dirty="0">
                  <a:solidFill>
                    <a:srgbClr val="FF0000"/>
                  </a:solidFill>
                </a:rPr>
                <a:t> 2026</a:t>
              </a:r>
            </a:p>
            <a:p>
              <a:pPr marL="628650" lvl="1" indent="-171450">
                <a:buFont typeface="Arial" panose="020B0604020202020204" pitchFamily="34" charset="0"/>
                <a:buChar char="•"/>
              </a:pPr>
              <a:r>
                <a:rPr lang="tr-TR" altLang="tr-TR" sz="1200" b="0" dirty="0" err="1">
                  <a:solidFill>
                    <a:srgbClr val="FF0000"/>
                  </a:solidFill>
                </a:rPr>
                <a:t>Employer-Student</a:t>
              </a:r>
              <a:r>
                <a:rPr lang="tr-TR" altLang="tr-TR" sz="1200" b="0" dirty="0">
                  <a:solidFill>
                    <a:srgbClr val="FF0000"/>
                  </a:solidFill>
                </a:rPr>
                <a:t> Evaluation </a:t>
              </a:r>
              <a:r>
                <a:rPr lang="tr-TR" altLang="tr-TR" sz="1200" b="0" dirty="0" err="1">
                  <a:solidFill>
                    <a:srgbClr val="FF0000"/>
                  </a:solidFill>
                </a:rPr>
                <a:t>Questionnaires</a:t>
              </a:r>
              <a:endParaRPr lang="tr-TR" altLang="tr-TR" sz="1200" b="0" dirty="0">
                <a:solidFill>
                  <a:srgbClr val="FF0000"/>
                </a:solidFill>
              </a:endParaRPr>
            </a:p>
            <a:p>
              <a:pPr marL="628650" lvl="1" indent="-171450">
                <a:buFont typeface="Arial" panose="020B0604020202020204" pitchFamily="34" charset="0"/>
                <a:buChar char="•"/>
              </a:pPr>
              <a:r>
                <a:rPr lang="tr-TR" altLang="tr-TR" sz="1200" b="0" dirty="0" err="1">
                  <a:solidFill>
                    <a:srgbClr val="FF0000"/>
                  </a:solidFill>
                </a:rPr>
                <a:t>Internship</a:t>
              </a:r>
              <a:r>
                <a:rPr lang="tr-TR" altLang="tr-TR" sz="1200" b="0" dirty="0">
                  <a:solidFill>
                    <a:srgbClr val="FF0000"/>
                  </a:solidFill>
                </a:rPr>
                <a:t> </a:t>
              </a:r>
              <a:r>
                <a:rPr lang="tr-TR" altLang="tr-TR" sz="1200" b="0" dirty="0" err="1">
                  <a:solidFill>
                    <a:srgbClr val="FF0000"/>
                  </a:solidFill>
                </a:rPr>
                <a:t>Record</a:t>
              </a:r>
              <a:r>
                <a:rPr lang="tr-TR" altLang="tr-TR" sz="1200" b="0" dirty="0">
                  <a:solidFill>
                    <a:srgbClr val="FF0000"/>
                  </a:solidFill>
                </a:rPr>
                <a:t> Form</a:t>
              </a:r>
            </a:p>
            <a:p>
              <a:pPr marL="628650" lvl="1" indent="-171450">
                <a:buFont typeface="Arial" panose="020B0604020202020204" pitchFamily="34" charset="0"/>
                <a:buChar char="•"/>
              </a:pPr>
              <a:r>
                <a:rPr lang="tr-TR" altLang="tr-TR" sz="1200" b="0" dirty="0" err="1">
                  <a:solidFill>
                    <a:srgbClr val="FF0000"/>
                  </a:solidFill>
                </a:rPr>
                <a:t>Photocopy</a:t>
              </a:r>
              <a:r>
                <a:rPr lang="tr-TR" altLang="tr-TR" sz="1200" b="0" dirty="0">
                  <a:solidFill>
                    <a:srgbClr val="FF0000"/>
                  </a:solidFill>
                </a:rPr>
                <a:t> of ID (</a:t>
              </a:r>
              <a:r>
                <a:rPr lang="tr-TR" altLang="tr-TR" sz="1200" b="0" dirty="0" err="1">
                  <a:solidFill>
                    <a:srgbClr val="FF0000"/>
                  </a:solidFill>
                </a:rPr>
                <a:t>extra</a:t>
              </a:r>
              <a:r>
                <a:rPr lang="tr-TR" altLang="tr-TR" sz="1200" b="0" dirty="0">
                  <a:solidFill>
                    <a:srgbClr val="FF0000"/>
                  </a:solidFill>
                </a:rPr>
                <a:t>)</a:t>
              </a:r>
            </a:p>
            <a:p>
              <a:pPr marL="628650" lvl="1" indent="-171450">
                <a:buFont typeface="Arial" panose="020B0604020202020204" pitchFamily="34" charset="0"/>
                <a:buChar char="•"/>
              </a:pPr>
              <a:r>
                <a:rPr lang="tr-TR" altLang="tr-TR" sz="1200" b="0" dirty="0">
                  <a:solidFill>
                    <a:srgbClr val="FF0000"/>
                  </a:solidFill>
                </a:rPr>
                <a:t>3 Passport-</a:t>
              </a:r>
              <a:r>
                <a:rPr lang="tr-TR" altLang="tr-TR" sz="1200" b="0" dirty="0" err="1">
                  <a:solidFill>
                    <a:srgbClr val="FF0000"/>
                  </a:solidFill>
                </a:rPr>
                <a:t>sized</a:t>
              </a:r>
              <a:r>
                <a:rPr lang="tr-TR" altLang="tr-TR" sz="1200" b="0" dirty="0">
                  <a:solidFill>
                    <a:srgbClr val="FF0000"/>
                  </a:solidFill>
                </a:rPr>
                <a:t> </a:t>
              </a:r>
              <a:r>
                <a:rPr lang="tr-TR" altLang="tr-TR" sz="1200" b="0" dirty="0" err="1">
                  <a:solidFill>
                    <a:srgbClr val="FF0000"/>
                  </a:solidFill>
                </a:rPr>
                <a:t>Photographs</a:t>
              </a:r>
              <a:r>
                <a:rPr lang="tr-TR" altLang="tr-TR" sz="1200" b="0" dirty="0">
                  <a:solidFill>
                    <a:srgbClr val="FF0000"/>
                  </a:solidFill>
                </a:rPr>
                <a:t> (</a:t>
              </a:r>
              <a:r>
                <a:rPr lang="tr-TR" altLang="tr-TR" sz="1200" b="0" dirty="0" err="1">
                  <a:solidFill>
                    <a:srgbClr val="FF0000"/>
                  </a:solidFill>
                </a:rPr>
                <a:t>extra</a:t>
              </a:r>
              <a:r>
                <a:rPr lang="tr-TR" altLang="tr-TR" sz="1200" b="0" dirty="0">
                  <a:solidFill>
                    <a:srgbClr val="FF0000"/>
                  </a:solidFill>
                </a:rPr>
                <a:t>)</a:t>
              </a:r>
            </a:p>
          </p:txBody>
        </p:sp>
        <p:sp>
          <p:nvSpPr>
            <p:cNvPr id="15" name="Metin kutusu 14">
              <a:extLst>
                <a:ext uri="{FF2B5EF4-FFF2-40B4-BE49-F238E27FC236}">
                  <a16:creationId xmlns:a16="http://schemas.microsoft.com/office/drawing/2014/main" id="{2BF65D77-DCF9-48F8-A0E6-B4E25193B172}"/>
                </a:ext>
              </a:extLst>
            </p:cNvPr>
            <p:cNvSpPr txBox="1"/>
            <p:nvPr/>
          </p:nvSpPr>
          <p:spPr>
            <a:xfrm>
              <a:off x="3268776" y="1956359"/>
              <a:ext cx="700349" cy="276999"/>
            </a:xfrm>
            <a:prstGeom prst="rect">
              <a:avLst/>
            </a:prstGeom>
            <a:noFill/>
          </p:spPr>
          <p:txBody>
            <a:bodyPr wrap="square" rtlCol="0">
              <a:spAutoFit/>
            </a:bodyPr>
            <a:lstStyle/>
            <a:p>
              <a:r>
                <a:rPr lang="tr-TR" sz="1200" dirty="0"/>
                <a:t>YES</a:t>
              </a:r>
              <a:endParaRPr lang="en-US" sz="1200" dirty="0"/>
            </a:p>
          </p:txBody>
        </p:sp>
        <p:cxnSp>
          <p:nvCxnSpPr>
            <p:cNvPr id="16" name="Düz Ok Bağlayıcısı 15">
              <a:extLst>
                <a:ext uri="{FF2B5EF4-FFF2-40B4-BE49-F238E27FC236}">
                  <a16:creationId xmlns:a16="http://schemas.microsoft.com/office/drawing/2014/main" id="{DC3D41E7-253C-47FC-879D-C49EBE8FA633}"/>
                </a:ext>
              </a:extLst>
            </p:cNvPr>
            <p:cNvCxnSpPr>
              <a:cxnSpLocks/>
              <a:stCxn id="6" idx="2"/>
              <a:endCxn id="14" idx="3"/>
            </p:cNvCxnSpPr>
            <p:nvPr/>
          </p:nvCxnSpPr>
          <p:spPr bwMode="auto">
            <a:xfrm flipH="1" flipV="1">
              <a:off x="2947153" y="2224376"/>
              <a:ext cx="1231430" cy="377582"/>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sp>
          <p:nvSpPr>
            <p:cNvPr id="34" name="Dikdörtgen: Köşeleri Yuvarlatılmış 33">
              <a:extLst>
                <a:ext uri="{FF2B5EF4-FFF2-40B4-BE49-F238E27FC236}">
                  <a16:creationId xmlns:a16="http://schemas.microsoft.com/office/drawing/2014/main" id="{2237EF6C-3465-4043-82F7-2A96EED43F15}"/>
                </a:ext>
              </a:extLst>
            </p:cNvPr>
            <p:cNvSpPr/>
            <p:nvPr/>
          </p:nvSpPr>
          <p:spPr bwMode="auto">
            <a:xfrm>
              <a:off x="-143070" y="4611485"/>
              <a:ext cx="1971476" cy="1975009"/>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r>
                <a:rPr lang="en-US" altLang="tr-TR" sz="1000" dirty="0">
                  <a:solidFill>
                    <a:srgbClr val="FF0000"/>
                  </a:solidFill>
                </a:rPr>
                <a:t>The YTÜ Internship Application Form must be signed and stamped by the authorized representative of the institution where the internship will be conducted. All necessary information must be filled out on the other documents.</a:t>
              </a:r>
              <a:endParaRPr lang="tr-TR" altLang="tr-TR" sz="1000" dirty="0">
                <a:solidFill>
                  <a:schemeClr val="tx1"/>
                </a:solidFill>
              </a:endParaRPr>
            </a:p>
          </p:txBody>
        </p:sp>
        <p:cxnSp>
          <p:nvCxnSpPr>
            <p:cNvPr id="36" name="Düz Ok Bağlayıcısı 35">
              <a:extLst>
                <a:ext uri="{FF2B5EF4-FFF2-40B4-BE49-F238E27FC236}">
                  <a16:creationId xmlns:a16="http://schemas.microsoft.com/office/drawing/2014/main" id="{2D0E4278-4F01-47BD-A758-1559E16F6317}"/>
                </a:ext>
              </a:extLst>
            </p:cNvPr>
            <p:cNvCxnSpPr>
              <a:cxnSpLocks/>
            </p:cNvCxnSpPr>
            <p:nvPr/>
          </p:nvCxnSpPr>
          <p:spPr bwMode="auto">
            <a:xfrm>
              <a:off x="1173546" y="4048217"/>
              <a:ext cx="0" cy="632878"/>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sp>
          <p:nvSpPr>
            <p:cNvPr id="37" name="Dikdörtgen: Köşeleri Yuvarlatılmış 36">
              <a:extLst>
                <a:ext uri="{FF2B5EF4-FFF2-40B4-BE49-F238E27FC236}">
                  <a16:creationId xmlns:a16="http://schemas.microsoft.com/office/drawing/2014/main" id="{04065C93-4B0C-47C5-ADD5-4C9747675FD5}"/>
                </a:ext>
              </a:extLst>
            </p:cNvPr>
            <p:cNvSpPr/>
            <p:nvPr/>
          </p:nvSpPr>
          <p:spPr bwMode="auto">
            <a:xfrm>
              <a:off x="1990095" y="4781303"/>
              <a:ext cx="1441607" cy="1123712"/>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ctr"/>
              <a:r>
                <a:rPr lang="en-US" altLang="tr-TR" sz="1000" dirty="0">
                  <a:solidFill>
                    <a:schemeClr val="tx1"/>
                  </a:solidFill>
                </a:rPr>
                <a:t>The Internship Record Form and questionnaires are signed by the department head/assistant.</a:t>
              </a:r>
              <a:endParaRPr kumimoji="0" lang="en-US" sz="1000" i="0" u="none" strike="noStrike" cap="none" normalizeH="0" baseline="0" dirty="0">
                <a:ln>
                  <a:noFill/>
                </a:ln>
                <a:solidFill>
                  <a:schemeClr val="tx1"/>
                </a:solidFill>
                <a:effectLst/>
                <a:latin typeface="Tahoma" pitchFamily="34" charset="0"/>
              </a:endParaRPr>
            </a:p>
          </p:txBody>
        </p:sp>
        <p:sp>
          <p:nvSpPr>
            <p:cNvPr id="41" name="Dikdörtgen: Köşeleri Yuvarlatılmış 40">
              <a:extLst>
                <a:ext uri="{FF2B5EF4-FFF2-40B4-BE49-F238E27FC236}">
                  <a16:creationId xmlns:a16="http://schemas.microsoft.com/office/drawing/2014/main" id="{09901508-4D82-4D35-885B-166704C6F8A1}"/>
                </a:ext>
              </a:extLst>
            </p:cNvPr>
            <p:cNvSpPr/>
            <p:nvPr/>
          </p:nvSpPr>
          <p:spPr bwMode="auto">
            <a:xfrm>
              <a:off x="6707906" y="3725358"/>
              <a:ext cx="2227647" cy="2404988"/>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ctr" anchorCtr="0" compatLnSpc="1">
              <a:prstTxWarp prst="textNoShape">
                <a:avLst/>
              </a:prstTxWarp>
              <a:spAutoFit/>
            </a:bodyPr>
            <a:lstStyle/>
            <a:p>
              <a:pPr marL="171450" indent="-171450" algn="just">
                <a:buFont typeface="Arial" panose="020B0604020202020204" pitchFamily="34" charset="0"/>
                <a:buChar char="•"/>
              </a:pPr>
              <a:r>
                <a:rPr lang="en-US" altLang="tr-TR" sz="1050" dirty="0">
                  <a:solidFill>
                    <a:schemeClr val="bg1"/>
                  </a:solidFill>
                </a:rPr>
                <a:t>YTU Internship Application Form</a:t>
              </a:r>
            </a:p>
            <a:p>
              <a:pPr marL="171450" indent="-171450" algn="just">
                <a:buFont typeface="Arial" panose="020B0604020202020204" pitchFamily="34" charset="0"/>
                <a:buChar char="•"/>
              </a:pPr>
              <a:r>
                <a:rPr lang="en-US" altLang="tr-TR" sz="1050" dirty="0">
                  <a:solidFill>
                    <a:schemeClr val="bg1"/>
                  </a:solidFill>
                </a:rPr>
                <a:t>SGK SPAS Eligibility Certificate</a:t>
              </a:r>
            </a:p>
            <a:p>
              <a:pPr marL="171450" indent="-171450" algn="just">
                <a:buFont typeface="Arial" panose="020B0604020202020204" pitchFamily="34" charset="0"/>
                <a:buChar char="•"/>
              </a:pPr>
              <a:r>
                <a:rPr lang="en-US" altLang="tr-TR" sz="1050" dirty="0">
                  <a:solidFill>
                    <a:schemeClr val="bg1"/>
                  </a:solidFill>
                </a:rPr>
                <a:t>Calendar</a:t>
              </a:r>
            </a:p>
            <a:p>
              <a:pPr marL="171450" indent="-171450" algn="just">
                <a:buFont typeface="Arial" panose="020B0604020202020204" pitchFamily="34" charset="0"/>
                <a:buChar char="•"/>
              </a:pPr>
              <a:r>
                <a:rPr lang="en-US" altLang="tr-TR" sz="1050" dirty="0">
                  <a:solidFill>
                    <a:schemeClr val="bg1"/>
                  </a:solidFill>
                </a:rPr>
                <a:t>Photocopy of ID Card</a:t>
              </a:r>
            </a:p>
            <a:p>
              <a:pPr marL="171450" indent="-171450" algn="just">
                <a:buFont typeface="Arial" panose="020B0604020202020204" pitchFamily="34" charset="0"/>
                <a:buChar char="•"/>
              </a:pPr>
              <a:r>
                <a:rPr lang="en-US" altLang="tr-TR" sz="1050" dirty="0">
                  <a:solidFill>
                    <a:schemeClr val="bg1"/>
                  </a:solidFill>
                </a:rPr>
                <a:t>Internship Logbook</a:t>
              </a:r>
            </a:p>
            <a:p>
              <a:pPr marL="171450" indent="-171450" algn="just">
                <a:buFont typeface="Arial" panose="020B0604020202020204" pitchFamily="34" charset="0"/>
                <a:buChar char="•"/>
              </a:pPr>
              <a:r>
                <a:rPr lang="en-US" altLang="tr-TR" sz="1050" b="0" dirty="0">
                  <a:solidFill>
                    <a:schemeClr val="tx1"/>
                  </a:solidFill>
                </a:rPr>
                <a:t>To be submitted to the Dean's Office Insurance Unit for insurance procedures at least 10 days before the start date of the internship.</a:t>
              </a:r>
              <a:endParaRPr kumimoji="0" lang="en-US" sz="1400" i="0" u="none" strike="noStrike" cap="none" normalizeH="0" baseline="0" dirty="0">
                <a:ln>
                  <a:noFill/>
                </a:ln>
                <a:solidFill>
                  <a:schemeClr val="bg1">
                    <a:lumMod val="95000"/>
                  </a:schemeClr>
                </a:solidFill>
                <a:effectLst/>
                <a:latin typeface="Tahoma" pitchFamily="34" charset="0"/>
              </a:endParaRPr>
            </a:p>
          </p:txBody>
        </p:sp>
        <p:pic>
          <p:nvPicPr>
            <p:cNvPr id="85" name="Grafik 84" descr="İğne">
              <a:extLst>
                <a:ext uri="{FF2B5EF4-FFF2-40B4-BE49-F238E27FC236}">
                  <a16:creationId xmlns:a16="http://schemas.microsoft.com/office/drawing/2014/main" id="{6BF1A222-77F2-4C20-916D-B1033738876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1599542" y="4235069"/>
              <a:ext cx="433584" cy="494795"/>
            </a:xfrm>
            <a:prstGeom prst="rect">
              <a:avLst/>
            </a:prstGeom>
          </p:spPr>
        </p:pic>
        <p:pic>
          <p:nvPicPr>
            <p:cNvPr id="86" name="Grafik 85" descr="Denetim listesi sağdan sola">
              <a:extLst>
                <a:ext uri="{FF2B5EF4-FFF2-40B4-BE49-F238E27FC236}">
                  <a16:creationId xmlns:a16="http://schemas.microsoft.com/office/drawing/2014/main" id="{E18D81D9-7FC5-4A2A-9D66-9943E24620B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1921" y="699600"/>
              <a:ext cx="608296" cy="608296"/>
            </a:xfrm>
            <a:prstGeom prst="rect">
              <a:avLst/>
            </a:prstGeom>
          </p:spPr>
        </p:pic>
        <p:pic>
          <p:nvPicPr>
            <p:cNvPr id="87" name="Grafik 86" descr="Koşu">
              <a:extLst>
                <a:ext uri="{FF2B5EF4-FFF2-40B4-BE49-F238E27FC236}">
                  <a16:creationId xmlns:a16="http://schemas.microsoft.com/office/drawing/2014/main" id="{62348143-A24D-4E28-B14A-AAEB9D55685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87878" y="3496669"/>
              <a:ext cx="704671" cy="704671"/>
            </a:xfrm>
            <a:prstGeom prst="rect">
              <a:avLst/>
            </a:prstGeom>
          </p:spPr>
        </p:pic>
        <p:pic>
          <p:nvPicPr>
            <p:cNvPr id="94" name="Grafik 93" descr="Tahriş edici">
              <a:extLst>
                <a:ext uri="{FF2B5EF4-FFF2-40B4-BE49-F238E27FC236}">
                  <a16:creationId xmlns:a16="http://schemas.microsoft.com/office/drawing/2014/main" id="{AA796911-9AF3-4E90-82FD-AAD808DD906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5614" y="1142612"/>
              <a:ext cx="742292" cy="742292"/>
            </a:xfrm>
            <a:prstGeom prst="rect">
              <a:avLst/>
            </a:prstGeom>
          </p:spPr>
        </p:pic>
        <p:pic>
          <p:nvPicPr>
            <p:cNvPr id="17" name="Grafik 16" descr="Onay işareti">
              <a:extLst>
                <a:ext uri="{FF2B5EF4-FFF2-40B4-BE49-F238E27FC236}">
                  <a16:creationId xmlns:a16="http://schemas.microsoft.com/office/drawing/2014/main" id="{DB56E7C3-3593-4C98-8D26-9A54F560569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41356" y="1390866"/>
              <a:ext cx="643025" cy="643025"/>
            </a:xfrm>
            <a:prstGeom prst="rect">
              <a:avLst/>
            </a:prstGeom>
          </p:spPr>
        </p:pic>
      </p:grpSp>
      <p:sp>
        <p:nvSpPr>
          <p:cNvPr id="24" name="Dikdörtgen: Köşeleri Yuvarlatılmış 36">
            <a:extLst>
              <a:ext uri="{FF2B5EF4-FFF2-40B4-BE49-F238E27FC236}">
                <a16:creationId xmlns:a16="http://schemas.microsoft.com/office/drawing/2014/main" id="{44C2CFC4-1D79-68B2-255B-503CD962BE2F}"/>
              </a:ext>
            </a:extLst>
          </p:cNvPr>
          <p:cNvSpPr/>
          <p:nvPr/>
        </p:nvSpPr>
        <p:spPr bwMode="auto">
          <a:xfrm>
            <a:off x="3705938" y="4532634"/>
            <a:ext cx="1511587" cy="2267426"/>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ctr"/>
            <a:r>
              <a:rPr lang="en-US" altLang="tr-TR" sz="1100" dirty="0">
                <a:solidFill>
                  <a:schemeClr val="tx1"/>
                </a:solidFill>
              </a:rPr>
              <a:t>The YTÜ Internship Application Form, Internship Record Form, and internship logbook, along with photographs, must be stamped by the Faculty Dean's Secretary.</a:t>
            </a:r>
            <a:endParaRPr kumimoji="0" lang="en-US" sz="1100" i="0" u="none" strike="noStrike" cap="none" normalizeH="0" baseline="0" dirty="0">
              <a:ln>
                <a:noFill/>
              </a:ln>
              <a:solidFill>
                <a:schemeClr val="tx1"/>
              </a:solidFill>
              <a:effectLst/>
              <a:latin typeface="Tahoma" pitchFamily="34" charset="0"/>
            </a:endParaRPr>
          </a:p>
        </p:txBody>
      </p:sp>
      <p:cxnSp>
        <p:nvCxnSpPr>
          <p:cNvPr id="45" name="Düz Ok Bağlayıcısı 44">
            <a:extLst>
              <a:ext uri="{FF2B5EF4-FFF2-40B4-BE49-F238E27FC236}">
                <a16:creationId xmlns:a16="http://schemas.microsoft.com/office/drawing/2014/main" id="{6B90CED6-BA99-1982-729D-799F759394AC}"/>
              </a:ext>
            </a:extLst>
          </p:cNvPr>
          <p:cNvCxnSpPr>
            <a:cxnSpLocks/>
          </p:cNvCxnSpPr>
          <p:nvPr/>
        </p:nvCxnSpPr>
        <p:spPr bwMode="auto">
          <a:xfrm>
            <a:off x="3426499" y="5625512"/>
            <a:ext cx="361491" cy="0"/>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cxnSp>
        <p:nvCxnSpPr>
          <p:cNvPr id="47" name="Düz Ok Bağlayıcısı 46">
            <a:extLst>
              <a:ext uri="{FF2B5EF4-FFF2-40B4-BE49-F238E27FC236}">
                <a16:creationId xmlns:a16="http://schemas.microsoft.com/office/drawing/2014/main" id="{316CAD87-8518-A60F-7B3B-B99443850A5C}"/>
              </a:ext>
            </a:extLst>
          </p:cNvPr>
          <p:cNvCxnSpPr>
            <a:cxnSpLocks/>
          </p:cNvCxnSpPr>
          <p:nvPr/>
        </p:nvCxnSpPr>
        <p:spPr bwMode="auto">
          <a:xfrm>
            <a:off x="1959404" y="5645930"/>
            <a:ext cx="361491" cy="0"/>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cxnSp>
        <p:nvCxnSpPr>
          <p:cNvPr id="48" name="Düz Ok Bağlayıcısı 47">
            <a:extLst>
              <a:ext uri="{FF2B5EF4-FFF2-40B4-BE49-F238E27FC236}">
                <a16:creationId xmlns:a16="http://schemas.microsoft.com/office/drawing/2014/main" id="{782EC790-E912-2C19-1B78-C9065F898D3C}"/>
              </a:ext>
            </a:extLst>
          </p:cNvPr>
          <p:cNvCxnSpPr>
            <a:cxnSpLocks/>
          </p:cNvCxnSpPr>
          <p:nvPr/>
        </p:nvCxnSpPr>
        <p:spPr bwMode="auto">
          <a:xfrm>
            <a:off x="5217525" y="5625512"/>
            <a:ext cx="361491" cy="0"/>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sp>
        <p:nvSpPr>
          <p:cNvPr id="49" name="Dikdörtgen: Köşeleri Yuvarlatılmış 36">
            <a:extLst>
              <a:ext uri="{FF2B5EF4-FFF2-40B4-BE49-F238E27FC236}">
                <a16:creationId xmlns:a16="http://schemas.microsoft.com/office/drawing/2014/main" id="{A358A778-C00C-EC9C-FA2C-90554ABD7EEC}"/>
              </a:ext>
            </a:extLst>
          </p:cNvPr>
          <p:cNvSpPr/>
          <p:nvPr/>
        </p:nvSpPr>
        <p:spPr bwMode="auto">
          <a:xfrm>
            <a:off x="5579016" y="4787549"/>
            <a:ext cx="1179794" cy="1675924"/>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ctr"/>
            <a:r>
              <a:rPr lang="en-US" altLang="tr-TR" sz="1200" dirty="0">
                <a:solidFill>
                  <a:schemeClr val="tx1"/>
                </a:solidFill>
              </a:rPr>
              <a:t>The documents are checked and signed by the relevant internship supervisor.</a:t>
            </a:r>
            <a:endParaRPr kumimoji="0" lang="en-US" sz="1200" i="0" u="none" strike="noStrike" cap="none" normalizeH="0" baseline="0" dirty="0">
              <a:ln>
                <a:noFill/>
              </a:ln>
              <a:solidFill>
                <a:schemeClr val="tx1"/>
              </a:solidFill>
              <a:effectLst/>
              <a:latin typeface="Tahoma" pitchFamily="34" charset="0"/>
            </a:endParaRPr>
          </a:p>
        </p:txBody>
      </p:sp>
    </p:spTree>
    <p:extLst>
      <p:ext uri="{BB962C8B-B14F-4D97-AF65-F5344CB8AC3E}">
        <p14:creationId xmlns:p14="http://schemas.microsoft.com/office/powerpoint/2010/main" val="332205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a:extLst>
              <a:ext uri="{FF2B5EF4-FFF2-40B4-BE49-F238E27FC236}">
                <a16:creationId xmlns:a16="http://schemas.microsoft.com/office/drawing/2014/main" id="{D1C02A21-546D-8960-40EC-CC0B24805675}"/>
              </a:ext>
            </a:extLst>
          </p:cNvPr>
          <p:cNvGrpSpPr/>
          <p:nvPr/>
        </p:nvGrpSpPr>
        <p:grpSpPr>
          <a:xfrm>
            <a:off x="402020" y="381029"/>
            <a:ext cx="8004405" cy="6109273"/>
            <a:chOff x="402020" y="381029"/>
            <a:chExt cx="8004405" cy="6109273"/>
          </a:xfrm>
        </p:grpSpPr>
        <p:sp>
          <p:nvSpPr>
            <p:cNvPr id="5" name="Metin kutusu 4">
              <a:extLst>
                <a:ext uri="{FF2B5EF4-FFF2-40B4-BE49-F238E27FC236}">
                  <a16:creationId xmlns:a16="http://schemas.microsoft.com/office/drawing/2014/main" id="{A1BC7C73-D275-4EF4-92E1-6AB5C26B716D}"/>
                </a:ext>
              </a:extLst>
            </p:cNvPr>
            <p:cNvSpPr txBox="1"/>
            <p:nvPr/>
          </p:nvSpPr>
          <p:spPr>
            <a:xfrm>
              <a:off x="2555776" y="637377"/>
              <a:ext cx="408155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dirty="0">
                  <a:solidFill>
                    <a:schemeClr val="bg2">
                      <a:lumMod val="40000"/>
                      <a:lumOff val="60000"/>
                    </a:schemeClr>
                  </a:solidFill>
                </a:rPr>
                <a:t>AFTER INTERNSHIP APPLICATION</a:t>
              </a:r>
              <a:endParaRPr lang="en-US" dirty="0">
                <a:solidFill>
                  <a:schemeClr val="bg2">
                    <a:lumMod val="40000"/>
                    <a:lumOff val="60000"/>
                  </a:schemeClr>
                </a:solidFill>
              </a:endParaRPr>
            </a:p>
          </p:txBody>
        </p:sp>
        <p:sp>
          <p:nvSpPr>
            <p:cNvPr id="14" name="Dikdörtgen: Köşeleri Yuvarlatılmış 13">
              <a:extLst>
                <a:ext uri="{FF2B5EF4-FFF2-40B4-BE49-F238E27FC236}">
                  <a16:creationId xmlns:a16="http://schemas.microsoft.com/office/drawing/2014/main" id="{721611B7-BD1C-4134-ACDC-14F73FA6B921}"/>
                </a:ext>
              </a:extLst>
            </p:cNvPr>
            <p:cNvSpPr/>
            <p:nvPr/>
          </p:nvSpPr>
          <p:spPr bwMode="auto">
            <a:xfrm>
              <a:off x="3463992" y="2070245"/>
              <a:ext cx="2882134" cy="919401"/>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just">
                <a:spcBef>
                  <a:spcPct val="50000"/>
                </a:spcBef>
              </a:pPr>
              <a:r>
                <a:rPr lang="en-US" altLang="en-US" sz="1200" dirty="0">
                  <a:solidFill>
                    <a:srgbClr val="000000"/>
                  </a:solidFill>
                  <a:cs typeface="Tahoma" panose="020B0604030504040204" pitchFamily="34" charset="0"/>
                </a:rPr>
                <a:t>The YTÜ Internship Application Form </a:t>
              </a:r>
              <a:r>
                <a:rPr lang="en-US" altLang="en-US" sz="1200" b="0" dirty="0">
                  <a:solidFill>
                    <a:srgbClr val="000000"/>
                  </a:solidFill>
                  <a:cs typeface="Tahoma" panose="020B0604030504040204" pitchFamily="34" charset="0"/>
                </a:rPr>
                <a:t>must be submitted to the workplace on the day the internship begins.</a:t>
              </a:r>
              <a:endParaRPr lang="tr-TR" altLang="tr-TR" sz="1200" b="0" dirty="0">
                <a:solidFill>
                  <a:srgbClr val="000000"/>
                </a:solidFill>
              </a:endParaRPr>
            </a:p>
          </p:txBody>
        </p:sp>
        <p:sp>
          <p:nvSpPr>
            <p:cNvPr id="17" name="Dikdörtgen: Köşeleri Yuvarlatılmış 16">
              <a:extLst>
                <a:ext uri="{FF2B5EF4-FFF2-40B4-BE49-F238E27FC236}">
                  <a16:creationId xmlns:a16="http://schemas.microsoft.com/office/drawing/2014/main" id="{26FB125D-B52D-4BB4-BDCD-F0EBDBB3FD02}"/>
                </a:ext>
              </a:extLst>
            </p:cNvPr>
            <p:cNvSpPr/>
            <p:nvPr/>
          </p:nvSpPr>
          <p:spPr bwMode="auto">
            <a:xfrm>
              <a:off x="2405790" y="1154066"/>
              <a:ext cx="4968552" cy="919401"/>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just">
                <a:spcBef>
                  <a:spcPct val="50000"/>
                </a:spcBef>
              </a:pPr>
              <a:r>
                <a:rPr lang="en-US" altLang="tr-TR" sz="1200" dirty="0">
                  <a:solidFill>
                    <a:srgbClr val="000000"/>
                  </a:solidFill>
                </a:rPr>
                <a:t>The YTÜ Internship Application Form </a:t>
              </a:r>
              <a:r>
                <a:rPr lang="en-US" altLang="tr-TR" sz="1200" b="0" dirty="0">
                  <a:solidFill>
                    <a:srgbClr val="000000"/>
                  </a:solidFill>
                </a:rPr>
                <a:t>and the </a:t>
              </a:r>
              <a:r>
                <a:rPr lang="en-US" altLang="tr-TR" sz="1200" dirty="0">
                  <a:solidFill>
                    <a:srgbClr val="000000"/>
                  </a:solidFill>
                </a:rPr>
                <a:t>SGK Employment Declaration </a:t>
              </a:r>
              <a:r>
                <a:rPr lang="en-US" altLang="tr-TR" sz="1200" b="0" dirty="0">
                  <a:solidFill>
                    <a:srgbClr val="000000"/>
                  </a:solidFill>
                </a:rPr>
                <a:t>must be obtained from the Dean's Office Insurance Unit or the department's student affairs office 2-3 days before the start of the internship.</a:t>
              </a:r>
              <a:endParaRPr lang="tr-TR" altLang="tr-TR" sz="1200" b="0" dirty="0">
                <a:solidFill>
                  <a:srgbClr val="000000"/>
                </a:solidFill>
              </a:endParaRPr>
            </a:p>
          </p:txBody>
        </p:sp>
        <p:sp>
          <p:nvSpPr>
            <p:cNvPr id="18" name="Dikdörtgen: Köşeleri Yuvarlatılmış 17">
              <a:extLst>
                <a:ext uri="{FF2B5EF4-FFF2-40B4-BE49-F238E27FC236}">
                  <a16:creationId xmlns:a16="http://schemas.microsoft.com/office/drawing/2014/main" id="{978C3F84-6D96-4257-8F17-27B9D459E32D}"/>
                </a:ext>
              </a:extLst>
            </p:cNvPr>
            <p:cNvSpPr/>
            <p:nvPr/>
          </p:nvSpPr>
          <p:spPr bwMode="auto">
            <a:xfrm>
              <a:off x="3074826" y="3043208"/>
              <a:ext cx="3463548" cy="2911435"/>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just">
                <a:spcBef>
                  <a:spcPct val="50000"/>
                </a:spcBef>
              </a:pPr>
              <a:r>
                <a:rPr lang="en-US" altLang="tr-TR" sz="1100" b="0" dirty="0">
                  <a:solidFill>
                    <a:schemeClr val="tx1"/>
                  </a:solidFill>
                </a:rPr>
                <a:t>The following documents must be submitted to the department's internship committee no later than one month after the completion of the internship:</a:t>
              </a:r>
            </a:p>
            <a:p>
              <a:pPr algn="just">
                <a:spcBef>
                  <a:spcPct val="50000"/>
                </a:spcBef>
              </a:pPr>
              <a:r>
                <a:rPr lang="en-US" altLang="tr-TR" sz="1100" b="0" dirty="0">
                  <a:solidFill>
                    <a:srgbClr val="FF0000"/>
                  </a:solidFill>
                </a:rPr>
                <a:t>Internship Logbook,</a:t>
              </a:r>
            </a:p>
            <a:p>
              <a:pPr algn="just">
                <a:spcBef>
                  <a:spcPct val="50000"/>
                </a:spcBef>
              </a:pPr>
              <a:r>
                <a:rPr lang="en-US" altLang="tr-TR" sz="1100" b="0" dirty="0">
                  <a:solidFill>
                    <a:srgbClr val="FF0000"/>
                  </a:solidFill>
                </a:rPr>
                <a:t>Internship Record Form,</a:t>
              </a:r>
            </a:p>
            <a:p>
              <a:pPr algn="just">
                <a:spcBef>
                  <a:spcPct val="50000"/>
                </a:spcBef>
              </a:pPr>
              <a:r>
                <a:rPr lang="en-US" altLang="tr-TR" sz="1100" b="0" dirty="0">
                  <a:solidFill>
                    <a:srgbClr val="FF0000"/>
                  </a:solidFill>
                </a:rPr>
                <a:t>YTÜ Internship Application Form,</a:t>
              </a:r>
            </a:p>
            <a:p>
              <a:pPr algn="just">
                <a:spcBef>
                  <a:spcPct val="50000"/>
                </a:spcBef>
              </a:pPr>
              <a:r>
                <a:rPr lang="en-US" altLang="tr-TR" sz="1100" b="0" dirty="0">
                  <a:solidFill>
                    <a:srgbClr val="FF0000"/>
                  </a:solidFill>
                </a:rPr>
                <a:t>Employment Declaration,</a:t>
              </a:r>
            </a:p>
            <a:p>
              <a:pPr algn="just">
                <a:spcBef>
                  <a:spcPct val="50000"/>
                </a:spcBef>
              </a:pPr>
              <a:r>
                <a:rPr lang="en-US" altLang="tr-TR" sz="1100" b="0" dirty="0">
                  <a:solidFill>
                    <a:srgbClr val="FF0000"/>
                  </a:solidFill>
                </a:rPr>
                <a:t>Employer-Student Evaluation Questionnaires.</a:t>
              </a:r>
            </a:p>
            <a:p>
              <a:pPr algn="just">
                <a:spcBef>
                  <a:spcPct val="50000"/>
                </a:spcBef>
              </a:pPr>
              <a:r>
                <a:rPr lang="en-US" altLang="tr-TR" sz="1100" b="0" dirty="0">
                  <a:solidFill>
                    <a:srgbClr val="FF0000"/>
                  </a:solidFill>
                </a:rPr>
                <a:t>A PDF version of your internship logbook can be uploaded to the link on the department's website.</a:t>
              </a:r>
              <a:endParaRPr lang="tr-TR" altLang="tr-TR" sz="1100" b="0" dirty="0">
                <a:solidFill>
                  <a:srgbClr val="FF0000"/>
                </a:solidFill>
              </a:endParaRPr>
            </a:p>
          </p:txBody>
        </p:sp>
        <p:sp>
          <p:nvSpPr>
            <p:cNvPr id="2" name="Dikdörtgen 1">
              <a:extLst>
                <a:ext uri="{FF2B5EF4-FFF2-40B4-BE49-F238E27FC236}">
                  <a16:creationId xmlns:a16="http://schemas.microsoft.com/office/drawing/2014/main" id="{0FADADC6-1254-4832-BC27-00C59EA34347}"/>
                </a:ext>
              </a:extLst>
            </p:cNvPr>
            <p:cNvSpPr/>
            <p:nvPr/>
          </p:nvSpPr>
          <p:spPr bwMode="auto">
            <a:xfrm>
              <a:off x="2927534" y="6120970"/>
              <a:ext cx="3816424" cy="369332"/>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spAutoFit/>
            </a:bodyPr>
            <a:lstStyle/>
            <a:p>
              <a:pPr algn="ctr"/>
              <a:r>
                <a:rPr lang="tr-TR" dirty="0">
                  <a:solidFill>
                    <a:schemeClr val="bg1"/>
                  </a:solidFill>
                  <a:latin typeface="Tahoma" pitchFamily="34" charset="0"/>
                </a:rPr>
                <a:t>INTERNSHIP EVALUATION</a:t>
              </a:r>
              <a:endParaRPr kumimoji="0" lang="en-US" sz="1800" b="1" i="0" u="none" strike="noStrike" cap="none" normalizeH="0" baseline="0" dirty="0">
                <a:ln>
                  <a:noFill/>
                </a:ln>
                <a:solidFill>
                  <a:schemeClr val="bg1"/>
                </a:solidFill>
                <a:effectLst/>
                <a:latin typeface="Tahoma" pitchFamily="34" charset="0"/>
              </a:endParaRPr>
            </a:p>
          </p:txBody>
        </p:sp>
        <p:cxnSp>
          <p:nvCxnSpPr>
            <p:cNvPr id="4" name="Düz Ok Bağlayıcısı 3">
              <a:extLst>
                <a:ext uri="{FF2B5EF4-FFF2-40B4-BE49-F238E27FC236}">
                  <a16:creationId xmlns:a16="http://schemas.microsoft.com/office/drawing/2014/main" id="{BA7B5AD5-4B58-49EC-A57F-D8C35AE4A472}"/>
                </a:ext>
              </a:extLst>
            </p:cNvPr>
            <p:cNvCxnSpPr>
              <a:stCxn id="17" idx="2"/>
              <a:endCxn id="14" idx="0"/>
            </p:cNvCxnSpPr>
            <p:nvPr/>
          </p:nvCxnSpPr>
          <p:spPr bwMode="auto">
            <a:xfrm flipV="1">
              <a:off x="4890066" y="2070245"/>
              <a:ext cx="14993" cy="3222"/>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cxnSp>
          <p:nvCxnSpPr>
            <p:cNvPr id="11" name="Düz Ok Bağlayıcısı 10">
              <a:extLst>
                <a:ext uri="{FF2B5EF4-FFF2-40B4-BE49-F238E27FC236}">
                  <a16:creationId xmlns:a16="http://schemas.microsoft.com/office/drawing/2014/main" id="{3C3DFD20-6A6C-4B95-8430-449620CD99CF}"/>
                </a:ext>
              </a:extLst>
            </p:cNvPr>
            <p:cNvCxnSpPr>
              <a:cxnSpLocks/>
              <a:stCxn id="14" idx="2"/>
              <a:endCxn id="18" idx="0"/>
            </p:cNvCxnSpPr>
            <p:nvPr/>
          </p:nvCxnSpPr>
          <p:spPr bwMode="auto">
            <a:xfrm flipH="1">
              <a:off x="4806600" y="2989646"/>
              <a:ext cx="98459" cy="53562"/>
            </a:xfrm>
            <a:prstGeom prst="straightConnector1">
              <a:avLst/>
            </a:prstGeom>
            <a:solidFill>
              <a:schemeClr val="accent1"/>
            </a:solidFill>
            <a:ln w="19050" cap="flat" cmpd="sng" algn="ctr">
              <a:solidFill>
                <a:schemeClr val="bg2">
                  <a:lumMod val="40000"/>
                  <a:lumOff val="60000"/>
                </a:schemeClr>
              </a:solidFill>
              <a:prstDash val="solid"/>
              <a:round/>
              <a:headEnd type="none" w="med" len="med"/>
              <a:tailEnd type="triangle"/>
            </a:ln>
            <a:effectLst/>
          </p:spPr>
        </p:cxnSp>
        <p:pic>
          <p:nvPicPr>
            <p:cNvPr id="24" name="Grafik 23" descr="Dişlileri olan kafa">
              <a:extLst>
                <a:ext uri="{FF2B5EF4-FFF2-40B4-BE49-F238E27FC236}">
                  <a16:creationId xmlns:a16="http://schemas.microsoft.com/office/drawing/2014/main" id="{B9B46CF7-83C2-4673-BB63-BB40E57201BB}"/>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30908" y="5575902"/>
              <a:ext cx="914400" cy="914400"/>
            </a:xfrm>
            <a:prstGeom prst="rect">
              <a:avLst/>
            </a:prstGeom>
          </p:spPr>
        </p:pic>
        <p:pic>
          <p:nvPicPr>
            <p:cNvPr id="59" name="Grafik 58" descr="El sıkışma">
              <a:extLst>
                <a:ext uri="{FF2B5EF4-FFF2-40B4-BE49-F238E27FC236}">
                  <a16:creationId xmlns:a16="http://schemas.microsoft.com/office/drawing/2014/main" id="{76989249-2D8F-44B4-B4E8-7A72269EBD4B}"/>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92025" y="381029"/>
              <a:ext cx="914400" cy="914400"/>
            </a:xfrm>
            <a:prstGeom prst="rect">
              <a:avLst/>
            </a:prstGeom>
          </p:spPr>
        </p:pic>
        <p:pic>
          <p:nvPicPr>
            <p:cNvPr id="66" name="Grafik 65" descr="Fabrika">
              <a:extLst>
                <a:ext uri="{FF2B5EF4-FFF2-40B4-BE49-F238E27FC236}">
                  <a16:creationId xmlns:a16="http://schemas.microsoft.com/office/drawing/2014/main" id="{1659C94E-4A6D-4086-AD82-92C22C38BAA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8373" y="1980280"/>
              <a:ext cx="914400" cy="914400"/>
            </a:xfrm>
            <a:prstGeom prst="rect">
              <a:avLst/>
            </a:prstGeom>
          </p:spPr>
        </p:pic>
        <p:grpSp>
          <p:nvGrpSpPr>
            <p:cNvPr id="76" name="Grup 75">
              <a:extLst>
                <a:ext uri="{FF2B5EF4-FFF2-40B4-BE49-F238E27FC236}">
                  <a16:creationId xmlns:a16="http://schemas.microsoft.com/office/drawing/2014/main" id="{AF1792E9-6922-4575-875D-9FFF95DF9B25}"/>
                </a:ext>
              </a:extLst>
            </p:cNvPr>
            <p:cNvGrpSpPr/>
            <p:nvPr/>
          </p:nvGrpSpPr>
          <p:grpSpPr>
            <a:xfrm rot="20201305">
              <a:off x="402020" y="1310894"/>
              <a:ext cx="1793716" cy="2027326"/>
              <a:chOff x="552650" y="614343"/>
              <a:chExt cx="1793716" cy="2027326"/>
            </a:xfrm>
          </p:grpSpPr>
          <p:sp>
            <p:nvSpPr>
              <p:cNvPr id="73" name="Düşünce Balonu: Bulut 72">
                <a:extLst>
                  <a:ext uri="{FF2B5EF4-FFF2-40B4-BE49-F238E27FC236}">
                    <a16:creationId xmlns:a16="http://schemas.microsoft.com/office/drawing/2014/main" id="{6084B8CC-F06F-4EC0-87E0-405C36D2A9A8}"/>
                  </a:ext>
                </a:extLst>
              </p:cNvPr>
              <p:cNvSpPr/>
              <p:nvPr/>
            </p:nvSpPr>
            <p:spPr bwMode="auto">
              <a:xfrm rot="17926258" flipH="1">
                <a:off x="435845" y="731148"/>
                <a:ext cx="2027326" cy="1793716"/>
              </a:xfrm>
              <a:prstGeom prst="cloudCallou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Tahoma" pitchFamily="34" charset="0"/>
                </a:endParaRPr>
              </a:p>
            </p:txBody>
          </p:sp>
          <p:pic>
            <p:nvPicPr>
              <p:cNvPr id="62" name="Grafik 61" descr="Beher">
                <a:extLst>
                  <a:ext uri="{FF2B5EF4-FFF2-40B4-BE49-F238E27FC236}">
                    <a16:creationId xmlns:a16="http://schemas.microsoft.com/office/drawing/2014/main" id="{57434428-5594-4BA0-BD99-4E76B6B70D1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0926" y="1098438"/>
                <a:ext cx="583138" cy="583138"/>
              </a:xfrm>
              <a:prstGeom prst="rect">
                <a:avLst/>
              </a:prstGeom>
            </p:spPr>
          </p:pic>
          <p:pic>
            <p:nvPicPr>
              <p:cNvPr id="63" name="Grafik 62" descr="Cam kap">
                <a:extLst>
                  <a:ext uri="{FF2B5EF4-FFF2-40B4-BE49-F238E27FC236}">
                    <a16:creationId xmlns:a16="http://schemas.microsoft.com/office/drawing/2014/main" id="{42B5E69A-9D61-4D01-A3FB-16A4957261F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4428" y="1602304"/>
                <a:ext cx="747784" cy="747784"/>
              </a:xfrm>
              <a:prstGeom prst="rect">
                <a:avLst/>
              </a:prstGeom>
            </p:spPr>
          </p:pic>
          <p:pic>
            <p:nvPicPr>
              <p:cNvPr id="64" name="Grafik 63" descr="Mikroskop">
                <a:extLst>
                  <a:ext uri="{FF2B5EF4-FFF2-40B4-BE49-F238E27FC236}">
                    <a16:creationId xmlns:a16="http://schemas.microsoft.com/office/drawing/2014/main" id="{F0ECFA83-5181-40E4-91AD-EFDA99CB793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71101" y="1461605"/>
                <a:ext cx="556684" cy="556684"/>
              </a:xfrm>
              <a:prstGeom prst="rect">
                <a:avLst/>
              </a:prstGeom>
            </p:spPr>
          </p:pic>
          <p:pic>
            <p:nvPicPr>
              <p:cNvPr id="65" name="Grafik 64" descr="Test tüpleri">
                <a:extLst>
                  <a:ext uri="{FF2B5EF4-FFF2-40B4-BE49-F238E27FC236}">
                    <a16:creationId xmlns:a16="http://schemas.microsoft.com/office/drawing/2014/main" id="{15062DE2-30D0-4579-93F6-0F994F0D095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2072" y="1722383"/>
                <a:ext cx="550651" cy="550651"/>
              </a:xfrm>
              <a:prstGeom prst="rect">
                <a:avLst/>
              </a:prstGeom>
            </p:spPr>
          </p:pic>
          <p:pic>
            <p:nvPicPr>
              <p:cNvPr id="70" name="Grafik 69" descr="Bilim insanı">
                <a:extLst>
                  <a:ext uri="{FF2B5EF4-FFF2-40B4-BE49-F238E27FC236}">
                    <a16:creationId xmlns:a16="http://schemas.microsoft.com/office/drawing/2014/main" id="{A3515C1E-9672-476C-B924-7535394BD85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28331" y="848623"/>
                <a:ext cx="685539" cy="685539"/>
              </a:xfrm>
              <a:prstGeom prst="rect">
                <a:avLst/>
              </a:prstGeom>
            </p:spPr>
          </p:pic>
        </p:grpSp>
        <p:pic>
          <p:nvPicPr>
            <p:cNvPr id="72" name="Grafik 71" descr="Kafa içinde beyin">
              <a:extLst>
                <a:ext uri="{FF2B5EF4-FFF2-40B4-BE49-F238E27FC236}">
                  <a16:creationId xmlns:a16="http://schemas.microsoft.com/office/drawing/2014/main" id="{0722A5D5-FCE6-4135-B669-389516C1704D}"/>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10377" y="2140701"/>
              <a:ext cx="982088" cy="982088"/>
            </a:xfrm>
            <a:prstGeom prst="rect">
              <a:avLst/>
            </a:prstGeom>
          </p:spPr>
        </p:pic>
        <p:pic>
          <p:nvPicPr>
            <p:cNvPr id="74" name="Grafik 73" descr="Denetim listesi sağdan sola">
              <a:extLst>
                <a:ext uri="{FF2B5EF4-FFF2-40B4-BE49-F238E27FC236}">
                  <a16:creationId xmlns:a16="http://schemas.microsoft.com/office/drawing/2014/main" id="{FD2C5C76-45B8-40A3-BE6D-2D7DB74FBCE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91475" y="3337260"/>
              <a:ext cx="1307257" cy="1307257"/>
            </a:xfrm>
            <a:prstGeom prst="rect">
              <a:avLst/>
            </a:prstGeom>
          </p:spPr>
        </p:pic>
        <p:pic>
          <p:nvPicPr>
            <p:cNvPr id="75" name="Grafik 74" descr="Uyarı">
              <a:extLst>
                <a:ext uri="{FF2B5EF4-FFF2-40B4-BE49-F238E27FC236}">
                  <a16:creationId xmlns:a16="http://schemas.microsoft.com/office/drawing/2014/main" id="{0C6ED848-A101-474F-AE9B-C835717A9296}"/>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29899" y="3429248"/>
              <a:ext cx="1046073" cy="1046073"/>
            </a:xfrm>
            <a:prstGeom prst="rect">
              <a:avLst/>
            </a:prstGeom>
          </p:spPr>
        </p:pic>
      </p:grpSp>
    </p:spTree>
    <p:extLst>
      <p:ext uri="{BB962C8B-B14F-4D97-AF65-F5344CB8AC3E}">
        <p14:creationId xmlns:p14="http://schemas.microsoft.com/office/powerpoint/2010/main" val="136003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1">
            <a:extLst>
              <a:ext uri="{FF2B5EF4-FFF2-40B4-BE49-F238E27FC236}">
                <a16:creationId xmlns:a16="http://schemas.microsoft.com/office/drawing/2014/main" id="{2A5D005B-D59F-4264-BC51-C9E5B0FFF6A2}"/>
              </a:ext>
            </a:extLst>
          </p:cNvPr>
          <p:cNvSpPr>
            <a:spLocks noChangeArrowheads="1"/>
          </p:cNvSpPr>
          <p:nvPr/>
        </p:nvSpPr>
        <p:spPr bwMode="auto">
          <a:xfrm>
            <a:off x="457200" y="1981200"/>
            <a:ext cx="8229600" cy="468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just">
              <a:lnSpc>
                <a:spcPct val="150000"/>
              </a:lnSpc>
              <a:spcBef>
                <a:spcPct val="20000"/>
              </a:spcBef>
              <a:buClr>
                <a:schemeClr val="bg2"/>
              </a:buClr>
              <a:buSzPct val="75000"/>
            </a:pPr>
            <a:r>
              <a:rPr lang="en-US" altLang="en-US" sz="1600" dirty="0">
                <a:latin typeface="+mn-lt"/>
              </a:rPr>
              <a:t>The "Internship Record Form," "Internship Logbook," and "Intern Evaluation Questionnaire Form," signed and stamped by the authorized person at the internship location, are given to the student. </a:t>
            </a:r>
            <a:r>
              <a:rPr lang="en-US" altLang="en-US" sz="1600" dirty="0">
                <a:solidFill>
                  <a:srgbClr val="FF0000"/>
                </a:solidFill>
                <a:latin typeface="+mn-lt"/>
              </a:rPr>
              <a:t>The internship record form and the intern evaluation questionnaire form should be given to the student in a sealed envelope. </a:t>
            </a:r>
            <a:endParaRPr lang="tr-TR" altLang="en-US" sz="1600" dirty="0">
              <a:solidFill>
                <a:srgbClr val="FF0000"/>
              </a:solidFill>
              <a:latin typeface="+mn-lt"/>
            </a:endParaRPr>
          </a:p>
          <a:p>
            <a:pPr algn="just">
              <a:lnSpc>
                <a:spcPct val="150000"/>
              </a:lnSpc>
              <a:spcBef>
                <a:spcPct val="20000"/>
              </a:spcBef>
              <a:buClr>
                <a:schemeClr val="bg2"/>
              </a:buClr>
              <a:buSzPct val="75000"/>
            </a:pPr>
            <a:r>
              <a:rPr lang="en-US" altLang="en-US" sz="1600" dirty="0">
                <a:latin typeface="+mn-lt"/>
              </a:rPr>
              <a:t>No later than one month after the completion of the internship, the YTÜ Internship Application Form (original), Employment Declaration, internship logbook, Internship Record Form, Intern and Institution Evaluation Questionnaires, and the internship logbook must be submitted to the relevant Research Assistant.</a:t>
            </a:r>
          </a:p>
          <a:p>
            <a:pPr algn="just">
              <a:lnSpc>
                <a:spcPct val="150000"/>
              </a:lnSpc>
              <a:spcBef>
                <a:spcPct val="20000"/>
              </a:spcBef>
              <a:buClr>
                <a:schemeClr val="bg2"/>
              </a:buClr>
              <a:buSzPct val="75000"/>
            </a:pPr>
            <a:endParaRPr lang="en-US" altLang="en-US" sz="1600" dirty="0">
              <a:latin typeface="+mn-lt"/>
            </a:endParaRPr>
          </a:p>
          <a:p>
            <a:pPr algn="just">
              <a:lnSpc>
                <a:spcPct val="150000"/>
              </a:lnSpc>
              <a:spcBef>
                <a:spcPct val="20000"/>
              </a:spcBef>
              <a:buClr>
                <a:schemeClr val="bg2"/>
              </a:buClr>
              <a:buSzPct val="75000"/>
            </a:pPr>
            <a:r>
              <a:rPr lang="en-US" altLang="en-US" sz="1600" dirty="0">
                <a:latin typeface="+mn-lt"/>
              </a:rPr>
              <a:t>NOTE: You should contact the relevant research assistant via email to submit the documents and the internship logbook in their office.</a:t>
            </a:r>
          </a:p>
          <a:p>
            <a:pPr algn="just">
              <a:lnSpc>
                <a:spcPct val="150000"/>
              </a:lnSpc>
              <a:spcBef>
                <a:spcPct val="20000"/>
              </a:spcBef>
              <a:buClr>
                <a:schemeClr val="bg2"/>
              </a:buClr>
              <a:buSzPct val="75000"/>
            </a:pPr>
            <a:endParaRPr lang="en-US" altLang="en-US" sz="1600" dirty="0">
              <a:latin typeface="+mn-lt"/>
            </a:endParaRPr>
          </a:p>
          <a:p>
            <a:pPr algn="just">
              <a:lnSpc>
                <a:spcPct val="150000"/>
              </a:lnSpc>
              <a:spcBef>
                <a:spcPct val="20000"/>
              </a:spcBef>
              <a:buClr>
                <a:schemeClr val="bg2"/>
              </a:buClr>
              <a:buSzPct val="75000"/>
            </a:pPr>
            <a:r>
              <a:rPr lang="en-US" altLang="en-US" sz="1600" dirty="0">
                <a:latin typeface="+mn-lt"/>
              </a:rPr>
              <a:t>NOTE: Internship locations not approved by the Industrial Relations and Internship Commission will not be accepted, and the commission will decide on any changes.</a:t>
            </a:r>
          </a:p>
          <a:p>
            <a:pPr algn="just">
              <a:lnSpc>
                <a:spcPct val="150000"/>
              </a:lnSpc>
              <a:spcBef>
                <a:spcPct val="20000"/>
              </a:spcBef>
              <a:buClr>
                <a:schemeClr val="bg2"/>
              </a:buClr>
              <a:buSzPct val="75000"/>
            </a:pPr>
            <a:endParaRPr lang="en-US" altLang="en-US" sz="1600" dirty="0">
              <a:latin typeface="+mn-lt"/>
            </a:endParaRPr>
          </a:p>
          <a:p>
            <a:pPr algn="just">
              <a:lnSpc>
                <a:spcPct val="150000"/>
              </a:lnSpc>
              <a:spcBef>
                <a:spcPct val="20000"/>
              </a:spcBef>
              <a:buClr>
                <a:schemeClr val="bg2"/>
              </a:buClr>
              <a:buSzPct val="75000"/>
            </a:pPr>
            <a:r>
              <a:rPr lang="en-US" altLang="en-US" sz="1600" dirty="0">
                <a:latin typeface="+mn-lt"/>
              </a:rPr>
              <a:t>NOTE: The logbooks should be submitted to the responsible internship commission members during their respective student consultation hours that week, not at any specific time.</a:t>
            </a:r>
            <a:endParaRPr lang="tr-TR" altLang="en-US" sz="1600"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endParaRPr lang="tr-TR" altLang="en-US" sz="1600" dirty="0">
              <a:latin typeface="+mn-lt"/>
            </a:endParaRPr>
          </a:p>
        </p:txBody>
      </p:sp>
      <p:sp>
        <p:nvSpPr>
          <p:cNvPr id="3" name="Text Box 4">
            <a:extLst>
              <a:ext uri="{FF2B5EF4-FFF2-40B4-BE49-F238E27FC236}">
                <a16:creationId xmlns:a16="http://schemas.microsoft.com/office/drawing/2014/main" id="{926C5AF3-98FD-D85B-81E2-4808498263FB}"/>
              </a:ext>
            </a:extLst>
          </p:cNvPr>
          <p:cNvSpPr txBox="1">
            <a:spLocks noChangeArrowheads="1"/>
          </p:cNvSpPr>
          <p:nvPr/>
        </p:nvSpPr>
        <p:spPr bwMode="auto">
          <a:xfrm>
            <a:off x="457200" y="685470"/>
            <a:ext cx="8229600" cy="1159354"/>
          </a:xfrm>
          <a:prstGeom prst="rect">
            <a:avLst/>
          </a:prstGeom>
          <a:noFill/>
          <a:ln>
            <a:noFill/>
          </a:ln>
        </p:spPr>
        <p:txBody>
          <a:bodyPr vert="horz" wrap="square" lIns="91440" tIns="45720" rIns="91440" bIns="45720" numCol="1" anchor="ctr" anchorCtr="0" compatLnSpc="1">
            <a:prstTxWarp prst="textNoShape">
              <a:avLst/>
            </a:prstTxWarp>
            <a:normAutofit fontScale="85000" lnSpcReduction="10000"/>
          </a:bodyPr>
          <a:lstStyle/>
          <a:p>
            <a:pPr defTabSz="762000">
              <a:lnSpc>
                <a:spcPct val="90000"/>
              </a:lnSpc>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Process-5 : </a:t>
            </a:r>
          </a:p>
          <a:p>
            <a:pPr defTabSz="762000">
              <a:lnSpc>
                <a:spcPct val="90000"/>
              </a:lnSpc>
              <a:spcAft>
                <a:spcPts val="600"/>
              </a:spcAft>
              <a:defRPr/>
            </a:pPr>
            <a:r>
              <a:rPr lang="en-US" sz="4000" dirty="0">
                <a:solidFill>
                  <a:srgbClr val="FF0000"/>
                </a:solidFill>
                <a:effectLst>
                  <a:outerShdw blurRad="38100" dist="38100" dir="2700000" algn="tl">
                    <a:srgbClr val="FFFFFF"/>
                  </a:outerShdw>
                </a:effectLst>
                <a:latin typeface="+mj-lt"/>
                <a:ea typeface="+mj-ea"/>
                <a:cs typeface="+mj-cs"/>
              </a:rPr>
              <a:t>Submission of the internship logbook</a:t>
            </a:r>
            <a:endParaRPr lang="tr-TR" sz="4000" dirty="0">
              <a:solidFill>
                <a:srgbClr val="FF0000"/>
              </a:solidFill>
              <a:effectLst>
                <a:outerShdw blurRad="38100" dist="38100" dir="2700000" algn="tl">
                  <a:srgbClr val="FFFFFF"/>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04BAC7B4-C12D-4866-ACE1-687E7C67DD91}"/>
              </a:ext>
            </a:extLst>
          </p:cNvPr>
          <p:cNvSpPr txBox="1">
            <a:spLocks noChangeArrowheads="1"/>
          </p:cNvSpPr>
          <p:nvPr/>
        </p:nvSpPr>
        <p:spPr bwMode="auto">
          <a:xfrm>
            <a:off x="457200" y="685470"/>
            <a:ext cx="8229600" cy="1159354"/>
          </a:xfrm>
          <a:prstGeom prst="rect">
            <a:avLst/>
          </a:prstGeom>
          <a:noFill/>
          <a:ln>
            <a:noFill/>
          </a:ln>
        </p:spPr>
        <p:txBody>
          <a:bodyPr vert="horz" wrap="square" lIns="91440" tIns="45720" rIns="91440" bIns="45720" numCol="1" anchor="ctr" anchorCtr="0" compatLnSpc="1">
            <a:prstTxWarp prst="textNoShape">
              <a:avLst/>
            </a:prstTxWarp>
            <a:normAutofit fontScale="85000" lnSpcReduction="10000"/>
          </a:bodyPr>
          <a:lstStyle/>
          <a:p>
            <a:pPr defTabSz="762000">
              <a:lnSpc>
                <a:spcPct val="90000"/>
              </a:lnSpc>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Process-6 : </a:t>
            </a:r>
          </a:p>
          <a:p>
            <a:pPr defTabSz="762000">
              <a:lnSpc>
                <a:spcPct val="90000"/>
              </a:lnSpc>
              <a:spcAft>
                <a:spcPts val="600"/>
              </a:spcAft>
              <a:defRPr/>
            </a:pPr>
            <a:r>
              <a:rPr lang="en-US" sz="4000" dirty="0">
                <a:solidFill>
                  <a:srgbClr val="FF0000"/>
                </a:solidFill>
                <a:effectLst>
                  <a:outerShdw blurRad="38100" dist="38100" dir="2700000" algn="tl">
                    <a:srgbClr val="FFFFFF"/>
                  </a:outerShdw>
                </a:effectLst>
                <a:latin typeface="+mj-lt"/>
                <a:ea typeface="+mj-ea"/>
                <a:cs typeface="+mj-cs"/>
              </a:rPr>
              <a:t>Submission of the internship logbook</a:t>
            </a:r>
            <a:endParaRPr lang="tr-TR" sz="4000" dirty="0">
              <a:solidFill>
                <a:srgbClr val="FF0000"/>
              </a:solidFill>
              <a:effectLst>
                <a:outerShdw blurRad="38100" dist="38100" dir="2700000" algn="tl">
                  <a:srgbClr val="FFFFFF"/>
                </a:outerShdw>
              </a:effectLst>
              <a:latin typeface="+mj-lt"/>
              <a:ea typeface="+mj-ea"/>
              <a:cs typeface="+mj-cs"/>
            </a:endParaRPr>
          </a:p>
        </p:txBody>
      </p:sp>
      <p:sp>
        <p:nvSpPr>
          <p:cNvPr id="24578" name="Dikdörtgen 1">
            <a:extLst>
              <a:ext uri="{FF2B5EF4-FFF2-40B4-BE49-F238E27FC236}">
                <a16:creationId xmlns:a16="http://schemas.microsoft.com/office/drawing/2014/main" id="{2A5D005B-D59F-4264-BC51-C9E5B0FFF6A2}"/>
              </a:ext>
            </a:extLst>
          </p:cNvPr>
          <p:cNvSpPr>
            <a:spLocks noChangeArrowheads="1"/>
          </p:cNvSpPr>
          <p:nvPr/>
        </p:nvSpPr>
        <p:spPr bwMode="auto">
          <a:xfrm>
            <a:off x="457200" y="2204864"/>
            <a:ext cx="8229600"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457200" indent="-457200" algn="just">
              <a:lnSpc>
                <a:spcPct val="170000"/>
              </a:lnSpc>
              <a:spcBef>
                <a:spcPct val="20000"/>
              </a:spcBef>
              <a:buClr>
                <a:schemeClr val="bg2"/>
              </a:buClr>
              <a:buSzPct val="75000"/>
              <a:buFont typeface="+mj-lt"/>
              <a:buAutoNum type="arabicPeriod" startAt="13"/>
            </a:pPr>
            <a:r>
              <a:rPr lang="en-US" altLang="tr-TR" sz="1600" dirty="0">
                <a:solidFill>
                  <a:srgbClr val="FF0000"/>
                </a:solidFill>
                <a:latin typeface="+mn-lt"/>
              </a:rPr>
              <a:t>The PDF form of the internship logbook must be uploaded to the link on the department's internship page before submission. (For internship logbooks requiring revision, the final version after the revision must also be uploaded.)</a:t>
            </a:r>
            <a:endParaRPr lang="tr-TR" altLang="tr-TR" sz="1600" dirty="0">
              <a:solidFill>
                <a:srgbClr val="FF0000"/>
              </a:solidFill>
              <a:latin typeface="+mn-lt"/>
            </a:endParaRPr>
          </a:p>
        </p:txBody>
      </p:sp>
      <p:pic>
        <p:nvPicPr>
          <p:cNvPr id="3" name="Resim 2" descr="metin, yazı tipi, ekran görüntüsü, kılavuz içeren bir resim&#10;&#10;Açıklama otomatik olarak oluşturuldu">
            <a:extLst>
              <a:ext uri="{FF2B5EF4-FFF2-40B4-BE49-F238E27FC236}">
                <a16:creationId xmlns:a16="http://schemas.microsoft.com/office/drawing/2014/main" id="{B31C55D3-16B4-5F9B-0626-1BBBB0AA3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4005064"/>
            <a:ext cx="7772400" cy="1481666"/>
          </a:xfrm>
          <a:prstGeom prst="rect">
            <a:avLst/>
          </a:prstGeom>
          <a:ln w="38100">
            <a:solidFill>
              <a:schemeClr val="accent6">
                <a:lumMod val="50000"/>
              </a:schemeClr>
            </a:solidFill>
          </a:ln>
        </p:spPr>
      </p:pic>
      <p:sp>
        <p:nvSpPr>
          <p:cNvPr id="5" name="Sağ Ok 4">
            <a:extLst>
              <a:ext uri="{FF2B5EF4-FFF2-40B4-BE49-F238E27FC236}">
                <a16:creationId xmlns:a16="http://schemas.microsoft.com/office/drawing/2014/main" id="{9B2C52BB-34DD-F063-5B9F-AD5EE58ADD0B}"/>
              </a:ext>
            </a:extLst>
          </p:cNvPr>
          <p:cNvSpPr/>
          <p:nvPr/>
        </p:nvSpPr>
        <p:spPr bwMode="auto">
          <a:xfrm rot="1681039">
            <a:off x="347332" y="4511517"/>
            <a:ext cx="730424" cy="363860"/>
          </a:xfrm>
          <a:prstGeom prst="rightArrow">
            <a:avLst/>
          </a:prstGeom>
          <a:solidFill>
            <a:schemeClr val="accent1"/>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tr-TR" sz="1800" b="1"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418718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9C48D15F-6502-4DC0-AF55-4C40DD56A0E5}"/>
              </a:ext>
            </a:extLst>
          </p:cNvPr>
          <p:cNvSpPr txBox="1">
            <a:spLocks noChangeArrowheads="1"/>
          </p:cNvSpPr>
          <p:nvPr/>
        </p:nvSpPr>
        <p:spPr bwMode="auto">
          <a:xfrm>
            <a:off x="457200" y="6096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400" dirty="0" err="1">
                <a:solidFill>
                  <a:schemeClr val="accent6">
                    <a:lumMod val="50000"/>
                  </a:schemeClr>
                </a:solidFill>
                <a:effectLst>
                  <a:outerShdw blurRad="38100" dist="38100" dir="2700000" algn="tl">
                    <a:srgbClr val="FFFFFF"/>
                  </a:outerShdw>
                </a:effectLst>
                <a:latin typeface="+mj-lt"/>
                <a:ea typeface="+mj-ea"/>
                <a:cs typeface="+mj-cs"/>
              </a:rPr>
              <a:t>Laboratory</a:t>
            </a:r>
            <a:r>
              <a:rPr lang="tr-TR" sz="4400" dirty="0">
                <a:solidFill>
                  <a:schemeClr val="accent6">
                    <a:lumMod val="50000"/>
                  </a:schemeClr>
                </a:solidFill>
                <a:effectLst>
                  <a:outerShdw blurRad="38100" dist="38100" dir="2700000" algn="tl">
                    <a:srgbClr val="FFFFFF"/>
                  </a:outerShdw>
                </a:effectLst>
                <a:latin typeface="+mj-lt"/>
                <a:ea typeface="+mj-ea"/>
                <a:cs typeface="+mj-cs"/>
              </a:rPr>
              <a:t> </a:t>
            </a:r>
            <a:r>
              <a:rPr lang="tr-TR" sz="4400" dirty="0" err="1">
                <a:solidFill>
                  <a:schemeClr val="accent6">
                    <a:lumMod val="50000"/>
                  </a:schemeClr>
                </a:solidFill>
                <a:effectLst>
                  <a:outerShdw blurRad="38100" dist="38100" dir="2700000" algn="tl">
                    <a:srgbClr val="FFFFFF"/>
                  </a:outerShdw>
                </a:effectLst>
                <a:latin typeface="+mj-lt"/>
                <a:ea typeface="+mj-ea"/>
                <a:cs typeface="+mj-cs"/>
              </a:rPr>
              <a:t>Internship</a:t>
            </a:r>
            <a:r>
              <a:rPr lang="tr-TR" sz="4400" dirty="0">
                <a:solidFill>
                  <a:schemeClr val="accent6">
                    <a:lumMod val="50000"/>
                  </a:schemeClr>
                </a:solidFill>
                <a:effectLst>
                  <a:outerShdw blurRad="38100" dist="38100" dir="2700000" algn="tl">
                    <a:srgbClr val="FFFFFF"/>
                  </a:outerShdw>
                </a:effectLst>
                <a:latin typeface="+mj-lt"/>
                <a:ea typeface="+mj-ea"/>
                <a:cs typeface="+mj-cs"/>
              </a:rPr>
              <a:t>:</a:t>
            </a:r>
          </a:p>
        </p:txBody>
      </p:sp>
      <p:sp>
        <p:nvSpPr>
          <p:cNvPr id="18434" name="Dikdörtgen 1">
            <a:extLst>
              <a:ext uri="{FF2B5EF4-FFF2-40B4-BE49-F238E27FC236}">
                <a16:creationId xmlns:a16="http://schemas.microsoft.com/office/drawing/2014/main" id="{78A27424-7D2F-4061-8290-0D49E9F78466}"/>
              </a:ext>
            </a:extLst>
          </p:cNvPr>
          <p:cNvSpPr>
            <a:spLocks noChangeArrowheads="1"/>
          </p:cNvSpPr>
          <p:nvPr/>
        </p:nvSpPr>
        <p:spPr bwMode="auto">
          <a:xfrm>
            <a:off x="457200" y="1981200"/>
            <a:ext cx="8229600" cy="440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50000"/>
              </a:lnSpc>
              <a:spcBef>
                <a:spcPct val="20000"/>
              </a:spcBef>
              <a:buClr>
                <a:schemeClr val="bg2"/>
              </a:buClr>
              <a:buSzPct val="75000"/>
              <a:buFont typeface="Wingdings" panose="05000000000000000000" pitchFamily="2" charset="2"/>
              <a:buChar char="n"/>
              <a:defRPr/>
            </a:pPr>
            <a:r>
              <a:rPr lang="en-US" altLang="tr-TR" sz="2400" dirty="0">
                <a:latin typeface="+mn-lt"/>
              </a:rPr>
              <a:t>This is </a:t>
            </a:r>
            <a:r>
              <a:rPr lang="en-US" altLang="tr-TR" sz="2400" dirty="0">
                <a:solidFill>
                  <a:srgbClr val="FF0000"/>
                </a:solidFill>
                <a:latin typeface="+mn-lt"/>
              </a:rPr>
              <a:t>a practical training program that students undertake in the laboratory of an industrial manufacturing company, a healthcare facility, or an academic research and development laboratory.</a:t>
            </a:r>
          </a:p>
          <a:p>
            <a:pPr marL="342900" indent="-342900" algn="just">
              <a:lnSpc>
                <a:spcPct val="150000"/>
              </a:lnSpc>
              <a:spcBef>
                <a:spcPct val="20000"/>
              </a:spcBef>
              <a:buClr>
                <a:schemeClr val="bg2"/>
              </a:buClr>
              <a:buSzPct val="75000"/>
              <a:buFont typeface="Wingdings" panose="05000000000000000000" pitchFamily="2" charset="2"/>
              <a:buChar char="n"/>
              <a:defRPr/>
            </a:pPr>
            <a:endParaRPr lang="en-US" altLang="tr-TR" sz="2400"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defRPr/>
            </a:pPr>
            <a:r>
              <a:rPr lang="en-US" altLang="tr-TR" sz="2400" dirty="0">
                <a:latin typeface="+mn-lt"/>
              </a:rPr>
              <a:t>Generally, laboratory internships include an introduction to the laboratory, familiarization with the tools and equipment used in the laboratory, methods of preparing samples for analysis, learning the analytical methods used in the laboratory, evaluating analysis results, and quality control procedures.</a:t>
            </a:r>
            <a:endParaRPr lang="tr-TR" altLang="tr-TR" sz="2400" dirty="0">
              <a:latin typeface="+mn-lt"/>
            </a:endParaRPr>
          </a:p>
        </p:txBody>
      </p:sp>
    </p:spTree>
    <p:extLst>
      <p:ext uri="{BB962C8B-B14F-4D97-AF65-F5344CB8AC3E}">
        <p14:creationId xmlns:p14="http://schemas.microsoft.com/office/powerpoint/2010/main" val="55831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ikdörtgen 1">
            <a:extLst>
              <a:ext uri="{FF2B5EF4-FFF2-40B4-BE49-F238E27FC236}">
                <a16:creationId xmlns:a16="http://schemas.microsoft.com/office/drawing/2014/main" id="{78A27424-7D2F-4061-8290-0D49E9F78466}"/>
              </a:ext>
            </a:extLst>
          </p:cNvPr>
          <p:cNvSpPr>
            <a:spLocks noChangeArrowheads="1"/>
          </p:cNvSpPr>
          <p:nvPr/>
        </p:nvSpPr>
        <p:spPr bwMode="auto">
          <a:xfrm>
            <a:off x="457200" y="1981200"/>
            <a:ext cx="8229600" cy="440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just">
              <a:lnSpc>
                <a:spcPct val="170000"/>
              </a:lnSpc>
              <a:spcAft>
                <a:spcPct val="70000"/>
              </a:spcAft>
              <a:buClr>
                <a:schemeClr val="accent6">
                  <a:lumMod val="75000"/>
                </a:schemeClr>
              </a:buClr>
              <a:buFont typeface="Wingdings" panose="05000000000000000000" pitchFamily="2" charset="2"/>
              <a:buChar char="q"/>
            </a:pPr>
            <a:r>
              <a:rPr lang="en-US" altLang="tr-TR" sz="2400" dirty="0">
                <a:solidFill>
                  <a:srgbClr val="FF0000"/>
                </a:solidFill>
              </a:rPr>
              <a:t>It is done after the laboratory internship is completed.</a:t>
            </a:r>
          </a:p>
          <a:p>
            <a:pPr algn="ctr">
              <a:lnSpc>
                <a:spcPct val="170000"/>
              </a:lnSpc>
              <a:spcAft>
                <a:spcPct val="70000"/>
              </a:spcAft>
              <a:buClr>
                <a:schemeClr val="accent6">
                  <a:lumMod val="75000"/>
                </a:schemeClr>
              </a:buClr>
            </a:pPr>
            <a:r>
              <a:rPr lang="en-US" altLang="tr-TR" sz="2400" dirty="0">
                <a:solidFill>
                  <a:srgbClr val="FF0000"/>
                </a:solidFill>
                <a:highlight>
                  <a:srgbClr val="FFFF00"/>
                </a:highlight>
              </a:rPr>
              <a:t>"Production internship cannot be done without successfully completing the laboratory internship and entering it into the system."</a:t>
            </a:r>
          </a:p>
          <a:p>
            <a:pPr algn="just">
              <a:lnSpc>
                <a:spcPct val="170000"/>
              </a:lnSpc>
              <a:spcAft>
                <a:spcPct val="70000"/>
              </a:spcAft>
              <a:buClr>
                <a:schemeClr val="accent6">
                  <a:lumMod val="75000"/>
                </a:schemeClr>
              </a:buClr>
              <a:buFont typeface="Wingdings" panose="05000000000000000000" pitchFamily="2" charset="2"/>
              <a:buChar char="q"/>
            </a:pPr>
            <a:r>
              <a:rPr lang="en-US" altLang="tr-TR" sz="2400" dirty="0"/>
              <a:t>These are practical studies that students will do in an industrial production company in a field related to Bioengineering to reinforce the knowledge they have gained from engineering courses they have taken in the first three years. </a:t>
            </a:r>
            <a:endParaRPr lang="tr-TR" altLang="tr-TR" sz="2400" dirty="0"/>
          </a:p>
          <a:p>
            <a:pPr algn="just">
              <a:lnSpc>
                <a:spcPct val="170000"/>
              </a:lnSpc>
              <a:spcAft>
                <a:spcPct val="70000"/>
              </a:spcAft>
              <a:buClr>
                <a:schemeClr val="accent6">
                  <a:lumMod val="75000"/>
                </a:schemeClr>
              </a:buClr>
              <a:buFont typeface="Wingdings" panose="05000000000000000000" pitchFamily="2" charset="2"/>
              <a:buChar char="q"/>
            </a:pPr>
            <a:r>
              <a:rPr lang="en-US" altLang="tr-TR" sz="2400" dirty="0"/>
              <a:t>In addition to their professional observations within the framework of directly monitoring the development of production and business technology and identifying-defining-solving engineering problems, the aim is to develop awareness of health, safety, environment, ethics and quality, individual work skills, establishing and maintaining social relationships and lifelong learning awareness.</a:t>
            </a:r>
            <a:endParaRPr lang="tr-TR" altLang="tr-TR" sz="2400" b="0" dirty="0"/>
          </a:p>
        </p:txBody>
      </p:sp>
      <p:sp>
        <p:nvSpPr>
          <p:cNvPr id="4" name="Text Box 4">
            <a:extLst>
              <a:ext uri="{FF2B5EF4-FFF2-40B4-BE49-F238E27FC236}">
                <a16:creationId xmlns:a16="http://schemas.microsoft.com/office/drawing/2014/main" id="{BDA41049-426E-2B55-BFB7-87A5C15D3E5C}"/>
              </a:ext>
            </a:extLst>
          </p:cNvPr>
          <p:cNvSpPr txBox="1">
            <a:spLocks noChangeArrowheads="1"/>
          </p:cNvSpPr>
          <p:nvPr/>
        </p:nvSpPr>
        <p:spPr bwMode="auto">
          <a:xfrm>
            <a:off x="609600" y="7620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400" dirty="0" err="1">
                <a:solidFill>
                  <a:schemeClr val="accent6">
                    <a:lumMod val="50000"/>
                  </a:schemeClr>
                </a:solidFill>
                <a:effectLst>
                  <a:outerShdw blurRad="38100" dist="38100" dir="2700000" algn="tl">
                    <a:srgbClr val="FFFFFF"/>
                  </a:outerShdw>
                </a:effectLst>
                <a:latin typeface="+mj-lt"/>
                <a:ea typeface="+mj-ea"/>
                <a:cs typeface="+mj-cs"/>
              </a:rPr>
              <a:t>Production</a:t>
            </a:r>
            <a:r>
              <a:rPr lang="tr-TR" sz="4400" dirty="0">
                <a:solidFill>
                  <a:schemeClr val="accent6">
                    <a:lumMod val="50000"/>
                  </a:schemeClr>
                </a:solidFill>
                <a:effectLst>
                  <a:outerShdw blurRad="38100" dist="38100" dir="2700000" algn="tl">
                    <a:srgbClr val="FFFFFF"/>
                  </a:outerShdw>
                </a:effectLst>
                <a:latin typeface="+mj-lt"/>
                <a:ea typeface="+mj-ea"/>
                <a:cs typeface="+mj-cs"/>
              </a:rPr>
              <a:t> </a:t>
            </a:r>
            <a:r>
              <a:rPr lang="tr-TR" sz="4400" dirty="0" err="1">
                <a:solidFill>
                  <a:schemeClr val="accent6">
                    <a:lumMod val="50000"/>
                  </a:schemeClr>
                </a:solidFill>
                <a:effectLst>
                  <a:outerShdw blurRad="38100" dist="38100" dir="2700000" algn="tl">
                    <a:srgbClr val="FFFFFF"/>
                  </a:outerShdw>
                </a:effectLst>
                <a:latin typeface="+mj-lt"/>
                <a:ea typeface="+mj-ea"/>
                <a:cs typeface="+mj-cs"/>
              </a:rPr>
              <a:t>Internship</a:t>
            </a:r>
            <a:r>
              <a:rPr lang="tr-TR" sz="4400" dirty="0">
                <a:solidFill>
                  <a:schemeClr val="accent6">
                    <a:lumMod val="50000"/>
                  </a:schemeClr>
                </a:solidFill>
                <a:effectLst>
                  <a:outerShdw blurRad="38100" dist="38100" dir="2700000" algn="tl">
                    <a:srgbClr val="FFFFFF"/>
                  </a:outerShdw>
                </a:effectLst>
                <a:latin typeface="+mj-lt"/>
                <a:ea typeface="+mj-ea"/>
                <a:cs typeface="+mj-cs"/>
              </a:rPr>
              <a:t>:</a:t>
            </a:r>
          </a:p>
        </p:txBody>
      </p:sp>
    </p:spTree>
    <p:extLst>
      <p:ext uri="{BB962C8B-B14F-4D97-AF65-F5344CB8AC3E}">
        <p14:creationId xmlns:p14="http://schemas.microsoft.com/office/powerpoint/2010/main" val="232075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9C48D15F-6502-4DC0-AF55-4C40DD56A0E5}"/>
              </a:ext>
            </a:extLst>
          </p:cNvPr>
          <p:cNvSpPr txBox="1">
            <a:spLocks noChangeArrowheads="1"/>
          </p:cNvSpPr>
          <p:nvPr/>
        </p:nvSpPr>
        <p:spPr bwMode="auto">
          <a:xfrm>
            <a:off x="457200" y="6096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400" dirty="0" err="1">
                <a:solidFill>
                  <a:schemeClr val="accent6">
                    <a:lumMod val="50000"/>
                  </a:schemeClr>
                </a:solidFill>
                <a:effectLst>
                  <a:outerShdw blurRad="38100" dist="38100" dir="2700000" algn="tl">
                    <a:srgbClr val="FFFFFF"/>
                  </a:outerShdw>
                </a:effectLst>
                <a:latin typeface="+mj-lt"/>
                <a:ea typeface="+mj-ea"/>
                <a:cs typeface="+mj-cs"/>
              </a:rPr>
              <a:t>Production</a:t>
            </a:r>
            <a:r>
              <a:rPr lang="tr-TR" sz="4400" dirty="0">
                <a:solidFill>
                  <a:schemeClr val="accent6">
                    <a:lumMod val="50000"/>
                  </a:schemeClr>
                </a:solidFill>
                <a:effectLst>
                  <a:outerShdw blurRad="38100" dist="38100" dir="2700000" algn="tl">
                    <a:srgbClr val="FFFFFF"/>
                  </a:outerShdw>
                </a:effectLst>
                <a:latin typeface="+mj-lt"/>
                <a:ea typeface="+mj-ea"/>
                <a:cs typeface="+mj-cs"/>
              </a:rPr>
              <a:t> </a:t>
            </a:r>
            <a:r>
              <a:rPr lang="tr-TR" sz="4400" dirty="0" err="1">
                <a:solidFill>
                  <a:schemeClr val="accent6">
                    <a:lumMod val="50000"/>
                  </a:schemeClr>
                </a:solidFill>
                <a:effectLst>
                  <a:outerShdw blurRad="38100" dist="38100" dir="2700000" algn="tl">
                    <a:srgbClr val="FFFFFF"/>
                  </a:outerShdw>
                </a:effectLst>
                <a:latin typeface="+mj-lt"/>
                <a:ea typeface="+mj-ea"/>
                <a:cs typeface="+mj-cs"/>
              </a:rPr>
              <a:t>Internship</a:t>
            </a:r>
            <a:r>
              <a:rPr lang="tr-TR" sz="4400" dirty="0">
                <a:solidFill>
                  <a:schemeClr val="accent6">
                    <a:lumMod val="50000"/>
                  </a:schemeClr>
                </a:solidFill>
                <a:effectLst>
                  <a:outerShdw blurRad="38100" dist="38100" dir="2700000" algn="tl">
                    <a:srgbClr val="FFFFFF"/>
                  </a:outerShdw>
                </a:effectLst>
                <a:latin typeface="+mj-lt"/>
                <a:ea typeface="+mj-ea"/>
                <a:cs typeface="+mj-cs"/>
              </a:rPr>
              <a:t>:</a:t>
            </a:r>
          </a:p>
        </p:txBody>
      </p:sp>
      <p:sp>
        <p:nvSpPr>
          <p:cNvPr id="18434" name="Dikdörtgen 1">
            <a:extLst>
              <a:ext uri="{FF2B5EF4-FFF2-40B4-BE49-F238E27FC236}">
                <a16:creationId xmlns:a16="http://schemas.microsoft.com/office/drawing/2014/main" id="{78A27424-7D2F-4061-8290-0D49E9F78466}"/>
              </a:ext>
            </a:extLst>
          </p:cNvPr>
          <p:cNvSpPr>
            <a:spLocks noChangeArrowheads="1"/>
          </p:cNvSpPr>
          <p:nvPr/>
        </p:nvSpPr>
        <p:spPr bwMode="auto">
          <a:xfrm>
            <a:off x="457200" y="1981200"/>
            <a:ext cx="8229600" cy="440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just">
              <a:lnSpc>
                <a:spcPct val="150000"/>
              </a:lnSpc>
            </a:pPr>
            <a:r>
              <a:rPr lang="en-US" altLang="tr-TR" sz="2400" u="sng" dirty="0">
                <a:solidFill>
                  <a:srgbClr val="FF0000"/>
                </a:solidFill>
                <a:cs typeface="Times New Roman" panose="02020603050405020304" pitchFamily="18" charset="0"/>
              </a:rPr>
              <a:t>Topics that this internship may cover include the company's purpose, process flow diagrams and material and energy balance within the company, mass and energy transfer systems, production (reactor) systems and process control systems used in the company, and waste control and treatment systems.</a:t>
            </a:r>
          </a:p>
          <a:p>
            <a:pPr algn="just">
              <a:lnSpc>
                <a:spcPct val="150000"/>
              </a:lnSpc>
            </a:pPr>
            <a:endParaRPr lang="en-US" altLang="tr-TR" sz="2400" dirty="0">
              <a:solidFill>
                <a:srgbClr val="7030A0"/>
              </a:solidFill>
              <a:cs typeface="Times New Roman" panose="02020603050405020304" pitchFamily="18" charset="0"/>
            </a:endParaRPr>
          </a:p>
          <a:p>
            <a:pPr algn="just">
              <a:lnSpc>
                <a:spcPct val="150000"/>
              </a:lnSpc>
            </a:pPr>
            <a:r>
              <a:rPr lang="en-US" altLang="tr-TR" sz="2400" dirty="0">
                <a:solidFill>
                  <a:srgbClr val="7030A0"/>
                </a:solidFill>
                <a:cs typeface="Times New Roman" panose="02020603050405020304" pitchFamily="18" charset="0"/>
              </a:rPr>
              <a:t>Production internships cannot be done in R&amp;D and quality control units.</a:t>
            </a:r>
            <a:endParaRPr lang="tr-TR" altLang="tr-TR" sz="2400" dirty="0">
              <a:solidFill>
                <a:srgbClr val="7030A0"/>
              </a:solidFill>
              <a:cs typeface="Times New Roman" panose="02020603050405020304" pitchFamily="18" charset="0"/>
            </a:endParaRPr>
          </a:p>
        </p:txBody>
      </p:sp>
    </p:spTree>
    <p:extLst>
      <p:ext uri="{BB962C8B-B14F-4D97-AF65-F5344CB8AC3E}">
        <p14:creationId xmlns:p14="http://schemas.microsoft.com/office/powerpoint/2010/main" val="388741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ikdörtgen 1">
            <a:extLst>
              <a:ext uri="{FF2B5EF4-FFF2-40B4-BE49-F238E27FC236}">
                <a16:creationId xmlns:a16="http://schemas.microsoft.com/office/drawing/2014/main" id="{A7A7B661-2B92-4B5D-BBFA-2302E9E53AE7}"/>
              </a:ext>
            </a:extLst>
          </p:cNvPr>
          <p:cNvSpPr>
            <a:spLocks noChangeArrowheads="1"/>
          </p:cNvSpPr>
          <p:nvPr/>
        </p:nvSpPr>
        <p:spPr bwMode="auto">
          <a:xfrm>
            <a:off x="491783" y="1808536"/>
            <a:ext cx="8229600" cy="459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Students who have completed their internships must write their work in their internship logbook in a neat and legible manner, following the format of a technical report. </a:t>
            </a:r>
            <a:r>
              <a:rPr lang="en-US" altLang="tr-TR" sz="1600" dirty="0">
                <a:latin typeface="+mn-lt"/>
              </a:rPr>
              <a:t>All pages </a:t>
            </a:r>
            <a:r>
              <a:rPr lang="en-US" altLang="tr-TR" sz="1600" b="0" dirty="0">
                <a:latin typeface="+mn-lt"/>
              </a:rPr>
              <a:t>in the internship logbook must be filled out completely </a:t>
            </a:r>
            <a:r>
              <a:rPr lang="en-US" altLang="tr-TR" sz="1600" dirty="0">
                <a:latin typeface="+mn-lt"/>
              </a:rPr>
              <a:t>and approved by the workplace supervisor (a stamp and signature are required; if either is missing, the company must be contacted again).</a:t>
            </a:r>
          </a:p>
          <a:p>
            <a:pPr marL="342900" indent="-342900" algn="just">
              <a:lnSpc>
                <a:spcPct val="150000"/>
              </a:lnSpc>
              <a:spcBef>
                <a:spcPct val="20000"/>
              </a:spcBef>
              <a:buClr>
                <a:schemeClr val="bg2"/>
              </a:buClr>
              <a:buSzPct val="75000"/>
              <a:buFont typeface="Wingdings" pitchFamily="2" charset="2"/>
              <a:buChar char="q"/>
            </a:pPr>
            <a:endParaRPr lang="en-US" altLang="tr-TR" sz="1600" b="0" dirty="0">
              <a:latin typeface="+mn-lt"/>
            </a:endParaRPr>
          </a:p>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If the pages of the internship logbook are insufficient, additional writing paper of the same size can be added to increase the number of pages, or a second internship logbook can be used if the number of pages is too high.</a:t>
            </a:r>
          </a:p>
          <a:p>
            <a:pPr marL="342900" indent="-342900" algn="just">
              <a:lnSpc>
                <a:spcPct val="150000"/>
              </a:lnSpc>
              <a:spcBef>
                <a:spcPct val="20000"/>
              </a:spcBef>
              <a:buClr>
                <a:schemeClr val="bg2"/>
              </a:buClr>
              <a:buSzPct val="75000"/>
              <a:buFont typeface="Wingdings" pitchFamily="2" charset="2"/>
              <a:buChar char="q"/>
            </a:pPr>
            <a:endParaRPr lang="en-US" altLang="tr-TR" sz="1600" b="0" dirty="0">
              <a:latin typeface="+mn-lt"/>
            </a:endParaRPr>
          </a:p>
          <a:p>
            <a:pPr marL="342900" indent="-342900" algn="just">
              <a:lnSpc>
                <a:spcPct val="150000"/>
              </a:lnSpc>
              <a:spcBef>
                <a:spcPct val="20000"/>
              </a:spcBef>
              <a:buClr>
                <a:schemeClr val="bg2"/>
              </a:buClr>
              <a:buSzPct val="75000"/>
              <a:buFont typeface="Wingdings" pitchFamily="2" charset="2"/>
              <a:buChar char="q"/>
            </a:pPr>
            <a:r>
              <a:rPr lang="en-US" altLang="tr-TR" sz="1600" dirty="0">
                <a:highlight>
                  <a:srgbClr val="FFFF00"/>
                </a:highlight>
                <a:latin typeface="+mn-lt"/>
              </a:rPr>
              <a:t>Subjective language should not be used; objective language should be employed. Internship logbooks must be filled out by hand with a blue ballpoint pen</a:t>
            </a:r>
            <a:r>
              <a:rPr lang="en-US" altLang="tr-TR" sz="1600" dirty="0">
                <a:latin typeface="+mn-lt"/>
              </a:rPr>
              <a:t>. </a:t>
            </a:r>
            <a:endParaRPr lang="en-US" altLang="tr-TR" sz="1600" dirty="0">
              <a:highlight>
                <a:srgbClr val="FFFF00"/>
              </a:highlight>
              <a:latin typeface="+mn-lt"/>
            </a:endParaRPr>
          </a:p>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Students who have completed their internships must write their work in their internship logbook in a neat and legible manner, following the format of a technical report. All pages in the internship logbook (including the weekly plan and the required sections on the cover page) must be filled out completely and approved by the workplace supervisor </a:t>
            </a:r>
            <a:r>
              <a:rPr lang="en-US" altLang="tr-TR" sz="1600" dirty="0">
                <a:highlight>
                  <a:srgbClr val="FFFF00"/>
                </a:highlight>
                <a:latin typeface="+mn-lt"/>
              </a:rPr>
              <a:t>(a stamp and signature are required</a:t>
            </a:r>
            <a:r>
              <a:rPr lang="en-US" altLang="tr-TR" sz="1600" dirty="0">
                <a:latin typeface="+mn-lt"/>
              </a:rPr>
              <a:t>; if either is missing, the company must be contacted again</a:t>
            </a:r>
            <a:r>
              <a:rPr lang="en-US" altLang="tr-TR" sz="1600" b="0" dirty="0">
                <a:latin typeface="+mn-lt"/>
              </a:rPr>
              <a:t>).</a:t>
            </a:r>
            <a:endParaRPr lang="tr-TR" altLang="tr-TR" sz="1600" b="0" dirty="0">
              <a:latin typeface="+mn-lt"/>
            </a:endParaRPr>
          </a:p>
          <a:p>
            <a:pPr algn="just">
              <a:lnSpc>
                <a:spcPct val="150000"/>
              </a:lnSpc>
              <a:spcBef>
                <a:spcPct val="20000"/>
              </a:spcBef>
              <a:buClr>
                <a:schemeClr val="bg2"/>
              </a:buClr>
              <a:buSzPct val="75000"/>
            </a:pPr>
            <a:endParaRPr lang="tr-TR" altLang="tr-TR" sz="1600" dirty="0">
              <a:latin typeface="+mn-lt"/>
            </a:endParaRPr>
          </a:p>
        </p:txBody>
      </p:sp>
      <p:sp>
        <p:nvSpPr>
          <p:cNvPr id="4" name="Text Box 4">
            <a:extLst>
              <a:ext uri="{FF2B5EF4-FFF2-40B4-BE49-F238E27FC236}">
                <a16:creationId xmlns:a16="http://schemas.microsoft.com/office/drawing/2014/main" id="{3310A566-5206-3000-8613-A6924C1C2C09}"/>
              </a:ext>
            </a:extLst>
          </p:cNvPr>
          <p:cNvSpPr txBox="1">
            <a:spLocks noChangeArrowheads="1"/>
          </p:cNvSpPr>
          <p:nvPr/>
        </p:nvSpPr>
        <p:spPr bwMode="auto">
          <a:xfrm>
            <a:off x="457200" y="457200"/>
            <a:ext cx="8229600" cy="1099592"/>
          </a:xfrm>
          <a:prstGeom prst="rect">
            <a:avLst/>
          </a:prstGeom>
          <a:noFill/>
          <a:ln>
            <a:noFill/>
          </a:ln>
        </p:spPr>
        <p:txBody>
          <a:bodyPr vert="horz" wrap="square" lIns="91440" tIns="45720" rIns="91440" bIns="45720" numCol="1" anchor="ctr" anchorCtr="0" compatLnSpc="1">
            <a:prstTxWarp prst="textNoShape">
              <a:avLst/>
            </a:prstTxWarp>
            <a:normAutofit fontScale="92500" lnSpcReduction="20000"/>
          </a:bodyPr>
          <a:lstStyle/>
          <a:p>
            <a:pPr defTabSz="762000">
              <a:spcAft>
                <a:spcPts val="600"/>
              </a:spcAft>
              <a:defRPr/>
            </a:pPr>
            <a:r>
              <a:rPr lang="en-US" sz="4000" dirty="0">
                <a:effectLst>
                  <a:outerShdw blurRad="38100" dist="38100" dir="2700000" algn="tl">
                    <a:srgbClr val="FFFFFF"/>
                  </a:outerShdw>
                </a:effectLst>
                <a:latin typeface="+mj-lt"/>
                <a:ea typeface="+mj-ea"/>
                <a:cs typeface="+mj-cs"/>
              </a:rPr>
              <a:t>Completing the Internship Logbook - Part </a:t>
            </a:r>
            <a:r>
              <a:rPr lang="tr-TR" sz="4000" dirty="0">
                <a:effectLst>
                  <a:outerShdw blurRad="38100" dist="38100" dir="2700000" algn="tl">
                    <a:srgbClr val="FFFFFF"/>
                  </a:outerShdw>
                </a:effectLst>
                <a:latin typeface="+mj-lt"/>
                <a:ea typeface="+mj-ea"/>
                <a:cs typeface="+mj-cs"/>
              </a:rPr>
              <a:t>1</a:t>
            </a:r>
          </a:p>
        </p:txBody>
      </p:sp>
    </p:spTree>
    <p:extLst>
      <p:ext uri="{BB962C8B-B14F-4D97-AF65-F5344CB8AC3E}">
        <p14:creationId xmlns:p14="http://schemas.microsoft.com/office/powerpoint/2010/main" val="81105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a:extLst>
              <a:ext uri="{FF2B5EF4-FFF2-40B4-BE49-F238E27FC236}">
                <a16:creationId xmlns:a16="http://schemas.microsoft.com/office/drawing/2014/main" id="{7FE2E17D-B696-4BCA-A051-707ABA690D2F}"/>
              </a:ext>
            </a:extLst>
          </p:cNvPr>
          <p:cNvSpPr txBox="1">
            <a:spLocks noChangeArrowheads="1"/>
          </p:cNvSpPr>
          <p:nvPr/>
        </p:nvSpPr>
        <p:spPr bwMode="auto">
          <a:xfrm>
            <a:off x="2971800" y="1828800"/>
            <a:ext cx="6019800" cy="22098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5000" dirty="0">
                <a:solidFill>
                  <a:srgbClr val="FFFFFF"/>
                </a:solidFill>
                <a:effectLst>
                  <a:outerShdw blurRad="38100" dist="38100" dir="2700000" algn="tl">
                    <a:srgbClr val="FFFFFF"/>
                  </a:outerShdw>
                </a:effectLst>
                <a:latin typeface="+mj-lt"/>
                <a:ea typeface="+mj-ea"/>
                <a:cs typeface="+mj-cs"/>
              </a:rPr>
              <a:t>Definition of </a:t>
            </a:r>
            <a:r>
              <a:rPr lang="tr-TR" sz="5000" dirty="0" err="1">
                <a:solidFill>
                  <a:srgbClr val="FFFFFF"/>
                </a:solidFill>
                <a:effectLst>
                  <a:outerShdw blurRad="38100" dist="38100" dir="2700000" algn="tl">
                    <a:srgbClr val="FFFFFF"/>
                  </a:outerShdw>
                </a:effectLst>
                <a:latin typeface="+mj-lt"/>
                <a:ea typeface="+mj-ea"/>
                <a:cs typeface="+mj-cs"/>
              </a:rPr>
              <a:t>Internship</a:t>
            </a:r>
            <a:endParaRPr lang="en-US" sz="5000" dirty="0">
              <a:solidFill>
                <a:srgbClr val="FFFFFF"/>
              </a:solidFill>
              <a:effectLst>
                <a:outerShdw blurRad="38100" dist="38100" dir="2700000" algn="tl">
                  <a:srgbClr val="FFFFFF"/>
                </a:outerShdw>
              </a:effectLst>
              <a:latin typeface="+mj-lt"/>
              <a:ea typeface="+mj-ea"/>
              <a:cs typeface="+mj-cs"/>
            </a:endParaRPr>
          </a:p>
        </p:txBody>
      </p:sp>
      <p:sp>
        <p:nvSpPr>
          <p:cNvPr id="8194" name="Dikdörtgen 3">
            <a:extLst>
              <a:ext uri="{FF2B5EF4-FFF2-40B4-BE49-F238E27FC236}">
                <a16:creationId xmlns:a16="http://schemas.microsoft.com/office/drawing/2014/main" id="{AA473BC1-D60A-403D-B30E-0E1CE46655BC}"/>
              </a:ext>
            </a:extLst>
          </p:cNvPr>
          <p:cNvSpPr>
            <a:spLocks noChangeArrowheads="1"/>
          </p:cNvSpPr>
          <p:nvPr/>
        </p:nvSpPr>
        <p:spPr bwMode="auto">
          <a:xfrm>
            <a:off x="1907704" y="4578896"/>
            <a:ext cx="7083896" cy="1898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90000"/>
              </a:lnSpc>
              <a:buNone/>
            </a:pPr>
            <a:r>
              <a:rPr lang="tr-TR" sz="2400" dirty="0" err="1"/>
              <a:t>Internships</a:t>
            </a:r>
            <a:r>
              <a:rPr lang="tr-TR" sz="2400" dirty="0"/>
              <a:t> </a:t>
            </a:r>
            <a:r>
              <a:rPr lang="tr-TR" sz="2400" dirty="0" err="1"/>
              <a:t>are</a:t>
            </a:r>
            <a:r>
              <a:rPr lang="tr-TR" sz="2400" dirty="0"/>
              <a:t> </a:t>
            </a:r>
            <a:r>
              <a:rPr lang="tr-TR" sz="2400" dirty="0" err="1"/>
              <a:t>practical</a:t>
            </a:r>
            <a:r>
              <a:rPr lang="tr-TR" sz="2400" dirty="0"/>
              <a:t> </a:t>
            </a:r>
            <a:r>
              <a:rPr lang="tr-TR" sz="2400" dirty="0" err="1"/>
              <a:t>training</a:t>
            </a:r>
            <a:r>
              <a:rPr lang="tr-TR" sz="2400" dirty="0"/>
              <a:t> </a:t>
            </a:r>
            <a:r>
              <a:rPr lang="tr-TR" sz="2400" dirty="0" err="1"/>
              <a:t>activities</a:t>
            </a:r>
            <a:r>
              <a:rPr lang="tr-TR" sz="2400" dirty="0"/>
              <a:t> </a:t>
            </a:r>
            <a:r>
              <a:rPr lang="tr-TR" sz="2400" dirty="0" err="1"/>
              <a:t>carried</a:t>
            </a:r>
            <a:r>
              <a:rPr lang="tr-TR" sz="2400" dirty="0"/>
              <a:t> </a:t>
            </a:r>
            <a:r>
              <a:rPr lang="tr-TR" sz="2400" dirty="0" err="1"/>
              <a:t>out</a:t>
            </a:r>
            <a:r>
              <a:rPr lang="tr-TR" sz="2400" dirty="0"/>
              <a:t> in </a:t>
            </a:r>
            <a:r>
              <a:rPr lang="tr-TR" sz="2400" dirty="0" err="1"/>
              <a:t>private</a:t>
            </a:r>
            <a:r>
              <a:rPr lang="tr-TR" sz="2400" dirty="0"/>
              <a:t> </a:t>
            </a:r>
            <a:r>
              <a:rPr lang="tr-TR" sz="2400" dirty="0" err="1"/>
              <a:t>or</a:t>
            </a:r>
            <a:r>
              <a:rPr lang="tr-TR" sz="2400" dirty="0"/>
              <a:t> </a:t>
            </a:r>
            <a:r>
              <a:rPr lang="tr-TR" sz="2400" dirty="0" err="1"/>
              <a:t>public</a:t>
            </a:r>
            <a:r>
              <a:rPr lang="tr-TR" sz="2400" dirty="0"/>
              <a:t> </a:t>
            </a:r>
            <a:r>
              <a:rPr lang="tr-TR" sz="2400" dirty="0" err="1"/>
              <a:t>workplaces</a:t>
            </a:r>
            <a:r>
              <a:rPr lang="tr-TR" sz="2400" dirty="0"/>
              <a:t> in </a:t>
            </a:r>
            <a:r>
              <a:rPr lang="tr-TR" sz="2400" dirty="0" err="1"/>
              <a:t>order</a:t>
            </a:r>
            <a:r>
              <a:rPr lang="tr-TR" sz="2400" dirty="0"/>
              <a:t> </a:t>
            </a:r>
            <a:r>
              <a:rPr lang="tr-TR" sz="2400" dirty="0" err="1"/>
              <a:t>to</a:t>
            </a:r>
            <a:r>
              <a:rPr lang="tr-TR" sz="2400" dirty="0"/>
              <a:t> </a:t>
            </a:r>
            <a:r>
              <a:rPr lang="tr-TR" sz="2400" dirty="0" err="1"/>
              <a:t>reinforce</a:t>
            </a:r>
            <a:r>
              <a:rPr lang="tr-TR" sz="2400" dirty="0"/>
              <a:t> </a:t>
            </a:r>
            <a:r>
              <a:rPr lang="tr-TR" sz="2400" dirty="0" err="1"/>
              <a:t>the</a:t>
            </a:r>
            <a:r>
              <a:rPr lang="tr-TR" sz="2400" dirty="0"/>
              <a:t> </a:t>
            </a:r>
            <a:r>
              <a:rPr lang="tr-TR" sz="2400" dirty="0" err="1"/>
              <a:t>theoretical</a:t>
            </a:r>
            <a:r>
              <a:rPr lang="tr-TR" sz="2400" dirty="0"/>
              <a:t> </a:t>
            </a:r>
            <a:r>
              <a:rPr lang="tr-TR" sz="2400" dirty="0" err="1"/>
              <a:t>and</a:t>
            </a:r>
            <a:r>
              <a:rPr lang="tr-TR" sz="2400" dirty="0"/>
              <a:t> </a:t>
            </a:r>
            <a:r>
              <a:rPr lang="tr-TR" sz="2400" dirty="0" err="1"/>
              <a:t>applied</a:t>
            </a:r>
            <a:r>
              <a:rPr lang="tr-TR" sz="2400" dirty="0"/>
              <a:t> </a:t>
            </a:r>
            <a:r>
              <a:rPr lang="tr-TR" sz="2400" dirty="0" err="1"/>
              <a:t>knowledge</a:t>
            </a:r>
            <a:r>
              <a:rPr lang="tr-TR" sz="2400" dirty="0"/>
              <a:t> </a:t>
            </a:r>
            <a:r>
              <a:rPr lang="tr-TR" sz="2400" dirty="0" err="1"/>
              <a:t>acquired</a:t>
            </a:r>
            <a:r>
              <a:rPr lang="tr-TR" sz="2400" dirty="0"/>
              <a:t> </a:t>
            </a:r>
            <a:r>
              <a:rPr lang="tr-TR" sz="2400" dirty="0" err="1"/>
              <a:t>during</a:t>
            </a:r>
            <a:r>
              <a:rPr lang="tr-TR" sz="2400" dirty="0"/>
              <a:t> </a:t>
            </a:r>
            <a:r>
              <a:rPr lang="tr-TR" sz="2400" dirty="0" err="1"/>
              <a:t>undergraduate</a:t>
            </a:r>
            <a:r>
              <a:rPr lang="tr-TR" sz="2400" dirty="0"/>
              <a:t> </a:t>
            </a:r>
            <a:r>
              <a:rPr lang="tr-TR" sz="2400" dirty="0" err="1"/>
              <a:t>education</a:t>
            </a:r>
            <a:r>
              <a:rPr lang="tr-TR" sz="2400" dirty="0"/>
              <a:t>.</a:t>
            </a:r>
            <a:endParaRPr lang="en-US" altLang="en-US" sz="2400" dirty="0">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ikdörtgen 1">
            <a:extLst>
              <a:ext uri="{FF2B5EF4-FFF2-40B4-BE49-F238E27FC236}">
                <a16:creationId xmlns:a16="http://schemas.microsoft.com/office/drawing/2014/main" id="{2FF8C1AC-3FC2-4EAB-B8BF-B0F2783D89A7}"/>
              </a:ext>
            </a:extLst>
          </p:cNvPr>
          <p:cNvSpPr>
            <a:spLocks noChangeArrowheads="1"/>
          </p:cNvSpPr>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457200" indent="-457200" algn="just">
              <a:lnSpc>
                <a:spcPct val="150000"/>
              </a:lnSpc>
              <a:spcBef>
                <a:spcPct val="20000"/>
              </a:spcBef>
              <a:buClr>
                <a:schemeClr val="bg2"/>
              </a:buClr>
              <a:buSzPct val="75000"/>
              <a:buFont typeface="Wingdings" pitchFamily="2" charset="2"/>
              <a:buChar char="q"/>
            </a:pPr>
            <a:r>
              <a:rPr lang="en-US" altLang="tr-TR" sz="3000" b="0" dirty="0">
                <a:latin typeface="+mn-lt"/>
              </a:rPr>
              <a:t>No changes, erasures, or alterations will be made to the sections where dates are written in the internship logbooks.</a:t>
            </a:r>
          </a:p>
          <a:p>
            <a:pPr marL="457200" indent="-457200" algn="just">
              <a:lnSpc>
                <a:spcPct val="150000"/>
              </a:lnSpc>
              <a:spcBef>
                <a:spcPct val="20000"/>
              </a:spcBef>
              <a:buClr>
                <a:schemeClr val="bg2"/>
              </a:buClr>
              <a:buSzPct val="75000"/>
              <a:buFont typeface="Wingdings" pitchFamily="2" charset="2"/>
              <a:buChar char="q"/>
            </a:pPr>
            <a:endParaRPr lang="en-US" altLang="tr-TR" sz="3000" b="0" dirty="0">
              <a:latin typeface="+mn-lt"/>
            </a:endParaRPr>
          </a:p>
          <a:p>
            <a:pPr marL="457200" indent="-457200" algn="just">
              <a:lnSpc>
                <a:spcPct val="150000"/>
              </a:lnSpc>
              <a:spcBef>
                <a:spcPct val="20000"/>
              </a:spcBef>
              <a:buClr>
                <a:schemeClr val="bg2"/>
              </a:buClr>
              <a:buSzPct val="75000"/>
              <a:buFont typeface="Wingdings" pitchFamily="2" charset="2"/>
              <a:buChar char="q"/>
            </a:pPr>
            <a:r>
              <a:rPr lang="en-US" altLang="tr-TR" sz="3000" b="0" dirty="0">
                <a:latin typeface="+mn-lt"/>
              </a:rPr>
              <a:t>The language to be used in writing the internship logbook is Turkish for Biomedical Engineering students (30% English), and English for 100% English students. Biomedical Engineering students (30% English) who complete their internship abroad may write their logbook in English.</a:t>
            </a:r>
            <a:endParaRPr lang="tr-TR" altLang="tr-TR" sz="3000" dirty="0">
              <a:latin typeface="+mn-lt"/>
            </a:endParaRPr>
          </a:p>
        </p:txBody>
      </p:sp>
      <p:sp>
        <p:nvSpPr>
          <p:cNvPr id="4" name="Text Box 4">
            <a:extLst>
              <a:ext uri="{FF2B5EF4-FFF2-40B4-BE49-F238E27FC236}">
                <a16:creationId xmlns:a16="http://schemas.microsoft.com/office/drawing/2014/main" id="{CC71EC74-BB4B-A0B4-DF43-C796EA6DF30B}"/>
              </a:ext>
            </a:extLst>
          </p:cNvPr>
          <p:cNvSpPr txBox="1">
            <a:spLocks noChangeArrowheads="1"/>
          </p:cNvSpPr>
          <p:nvPr/>
        </p:nvSpPr>
        <p:spPr bwMode="auto">
          <a:xfrm>
            <a:off x="457200" y="457200"/>
            <a:ext cx="8229600" cy="1099592"/>
          </a:xfrm>
          <a:prstGeom prst="rect">
            <a:avLst/>
          </a:prstGeom>
          <a:noFill/>
          <a:ln>
            <a:noFill/>
          </a:ln>
        </p:spPr>
        <p:txBody>
          <a:bodyPr vert="horz" wrap="square" lIns="91440" tIns="45720" rIns="91440" bIns="45720" numCol="1" anchor="ctr" anchorCtr="0" compatLnSpc="1">
            <a:prstTxWarp prst="textNoShape">
              <a:avLst/>
            </a:prstTxWarp>
            <a:normAutofit fontScale="92500" lnSpcReduction="20000"/>
          </a:bodyPr>
          <a:lstStyle/>
          <a:p>
            <a:pPr defTabSz="762000">
              <a:spcAft>
                <a:spcPts val="600"/>
              </a:spcAft>
              <a:defRPr/>
            </a:pPr>
            <a:r>
              <a:rPr lang="en-US" sz="4000" dirty="0">
                <a:effectLst>
                  <a:outerShdw blurRad="38100" dist="38100" dir="2700000" algn="tl">
                    <a:srgbClr val="FFFFFF"/>
                  </a:outerShdw>
                </a:effectLst>
                <a:latin typeface="+mj-lt"/>
                <a:ea typeface="+mj-ea"/>
                <a:cs typeface="+mj-cs"/>
              </a:rPr>
              <a:t>Completing the Internship Logbook - Part </a:t>
            </a:r>
            <a:r>
              <a:rPr lang="tr-TR" sz="4000" dirty="0">
                <a:effectLst>
                  <a:outerShdw blurRad="38100" dist="38100" dir="2700000" algn="tl">
                    <a:srgbClr val="FFFFFF"/>
                  </a:outerShdw>
                </a:effectLst>
                <a:latin typeface="+mj-lt"/>
                <a:ea typeface="+mj-ea"/>
                <a:cs typeface="+mj-cs"/>
              </a:rPr>
              <a:t>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ikdörtgen 1">
            <a:extLst>
              <a:ext uri="{FF2B5EF4-FFF2-40B4-BE49-F238E27FC236}">
                <a16:creationId xmlns:a16="http://schemas.microsoft.com/office/drawing/2014/main" id="{2FF8C1AC-3FC2-4EAB-B8BF-B0F2783D89A7}"/>
              </a:ext>
            </a:extLst>
          </p:cNvPr>
          <p:cNvSpPr>
            <a:spLocks noChangeArrowheads="1"/>
          </p:cNvSpPr>
          <p:nvPr/>
        </p:nvSpPr>
        <p:spPr bwMode="auto">
          <a:xfrm>
            <a:off x="457200" y="1803645"/>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just">
              <a:lnSpc>
                <a:spcPct val="150000"/>
              </a:lnSpc>
              <a:spcBef>
                <a:spcPct val="20000"/>
              </a:spcBef>
              <a:buClr>
                <a:schemeClr val="bg2"/>
              </a:buClr>
              <a:buSzPct val="75000"/>
            </a:pPr>
            <a:r>
              <a:rPr lang="en-US" altLang="tr-TR" sz="3000" dirty="0">
                <a:latin typeface="+mn-lt"/>
              </a:rPr>
              <a:t>The internship report must be submitted within </a:t>
            </a:r>
            <a:r>
              <a:rPr lang="en-US" altLang="tr-TR" sz="3000" dirty="0">
                <a:highlight>
                  <a:srgbClr val="FFFF00"/>
                </a:highlight>
                <a:latin typeface="+mn-lt"/>
              </a:rPr>
              <a:t>a maximum of one month </a:t>
            </a:r>
            <a:r>
              <a:rPr lang="en-US" altLang="tr-TR" sz="3000" dirty="0">
                <a:latin typeface="+mn-lt"/>
              </a:rPr>
              <a:t>after the internship ends.</a:t>
            </a:r>
          </a:p>
          <a:p>
            <a:pPr algn="just">
              <a:lnSpc>
                <a:spcPct val="150000"/>
              </a:lnSpc>
              <a:spcBef>
                <a:spcPct val="20000"/>
              </a:spcBef>
              <a:buClr>
                <a:schemeClr val="bg2"/>
              </a:buClr>
              <a:buSzPct val="75000"/>
            </a:pPr>
            <a:endParaRPr lang="en-US" altLang="tr-TR" sz="3000" dirty="0">
              <a:solidFill>
                <a:srgbClr val="FF3300"/>
              </a:solidFill>
              <a:latin typeface="+mn-lt"/>
            </a:endParaRPr>
          </a:p>
          <a:p>
            <a:pPr algn="just">
              <a:lnSpc>
                <a:spcPct val="150000"/>
              </a:lnSpc>
              <a:spcBef>
                <a:spcPct val="20000"/>
              </a:spcBef>
              <a:buClr>
                <a:schemeClr val="bg2"/>
              </a:buClr>
              <a:buSzPct val="75000"/>
            </a:pPr>
            <a:r>
              <a:rPr lang="en-US" altLang="tr-TR" sz="3000" dirty="0">
                <a:latin typeface="+mn-lt"/>
              </a:rPr>
              <a:t>Internship reports submitted by students exceeding the specified deadline will be accepted only if the student has a valid and documented excuse (e.g., a medical report). The relevant research assistant must be informed in advance.</a:t>
            </a:r>
          </a:p>
          <a:p>
            <a:pPr algn="just">
              <a:lnSpc>
                <a:spcPct val="150000"/>
              </a:lnSpc>
              <a:spcBef>
                <a:spcPct val="20000"/>
              </a:spcBef>
              <a:buClr>
                <a:schemeClr val="bg2"/>
              </a:buClr>
              <a:buSzPct val="75000"/>
            </a:pPr>
            <a:endParaRPr lang="en-US" altLang="tr-TR" sz="3000" dirty="0">
              <a:solidFill>
                <a:srgbClr val="FF3300"/>
              </a:solidFill>
              <a:latin typeface="+mn-lt"/>
            </a:endParaRPr>
          </a:p>
          <a:p>
            <a:pPr algn="just">
              <a:lnSpc>
                <a:spcPct val="150000"/>
              </a:lnSpc>
              <a:spcBef>
                <a:spcPct val="20000"/>
              </a:spcBef>
              <a:buClr>
                <a:schemeClr val="bg2"/>
              </a:buClr>
              <a:buSzPct val="75000"/>
            </a:pPr>
            <a:r>
              <a:rPr lang="en-US" altLang="tr-TR" sz="3000" dirty="0">
                <a:solidFill>
                  <a:srgbClr val="FF3300"/>
                </a:solidFill>
                <a:highlight>
                  <a:srgbClr val="FFFF00"/>
                </a:highlight>
                <a:latin typeface="+mn-lt"/>
              </a:rPr>
              <a:t>Note: If the internship report is deemed insufficient during the evaluation process at the end of the internship, revision or repetition of the internship may be requested.</a:t>
            </a:r>
            <a:endParaRPr lang="tr-TR" altLang="tr-TR" sz="3000" dirty="0">
              <a:solidFill>
                <a:srgbClr val="FF3300"/>
              </a:solidFill>
              <a:highlight>
                <a:srgbClr val="FFFF00"/>
              </a:highlight>
              <a:latin typeface="+mn-lt"/>
            </a:endParaRPr>
          </a:p>
        </p:txBody>
      </p:sp>
      <p:sp>
        <p:nvSpPr>
          <p:cNvPr id="4" name="Text Box 4">
            <a:extLst>
              <a:ext uri="{FF2B5EF4-FFF2-40B4-BE49-F238E27FC236}">
                <a16:creationId xmlns:a16="http://schemas.microsoft.com/office/drawing/2014/main" id="{C3ECE546-6784-CB90-3C9E-B77C53739D9A}"/>
              </a:ext>
            </a:extLst>
          </p:cNvPr>
          <p:cNvSpPr txBox="1">
            <a:spLocks noChangeArrowheads="1"/>
          </p:cNvSpPr>
          <p:nvPr/>
        </p:nvSpPr>
        <p:spPr bwMode="auto">
          <a:xfrm>
            <a:off x="457200" y="457200"/>
            <a:ext cx="8229600" cy="1099592"/>
          </a:xfrm>
          <a:prstGeom prst="rect">
            <a:avLst/>
          </a:prstGeom>
          <a:noFill/>
          <a:ln>
            <a:noFill/>
          </a:ln>
        </p:spPr>
        <p:txBody>
          <a:bodyPr vert="horz" wrap="square" lIns="91440" tIns="45720" rIns="91440" bIns="45720" numCol="1" anchor="ctr" anchorCtr="0" compatLnSpc="1">
            <a:prstTxWarp prst="textNoShape">
              <a:avLst/>
            </a:prstTxWarp>
            <a:normAutofit fontScale="92500" lnSpcReduction="20000"/>
          </a:bodyPr>
          <a:lstStyle/>
          <a:p>
            <a:pPr defTabSz="762000">
              <a:spcAft>
                <a:spcPts val="600"/>
              </a:spcAft>
              <a:defRPr/>
            </a:pPr>
            <a:r>
              <a:rPr lang="en-US" sz="4000" dirty="0">
                <a:effectLst>
                  <a:outerShdw blurRad="38100" dist="38100" dir="2700000" algn="tl">
                    <a:srgbClr val="FFFFFF"/>
                  </a:outerShdw>
                </a:effectLst>
                <a:latin typeface="+mj-lt"/>
                <a:ea typeface="+mj-ea"/>
                <a:cs typeface="+mj-cs"/>
              </a:rPr>
              <a:t>Completing the Internship Logbook - Part </a:t>
            </a:r>
            <a:r>
              <a:rPr lang="tr-TR" sz="4000" dirty="0">
                <a:effectLst>
                  <a:outerShdw blurRad="38100" dist="38100" dir="2700000" algn="tl">
                    <a:srgbClr val="FFFFFF"/>
                  </a:outerShdw>
                </a:effectLst>
                <a:latin typeface="+mj-lt"/>
                <a:ea typeface="+mj-ea"/>
                <a:cs typeface="+mj-cs"/>
              </a:rPr>
              <a:t>3</a:t>
            </a:r>
          </a:p>
        </p:txBody>
      </p:sp>
    </p:spTree>
    <p:extLst>
      <p:ext uri="{BB962C8B-B14F-4D97-AF65-F5344CB8AC3E}">
        <p14:creationId xmlns:p14="http://schemas.microsoft.com/office/powerpoint/2010/main" val="2677488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ED1C855F-3E39-416C-96CD-6AB3CDF63221}"/>
              </a:ext>
            </a:extLst>
          </p:cNvPr>
          <p:cNvSpPr txBox="1">
            <a:spLocks noChangeArrowheads="1"/>
          </p:cNvSpPr>
          <p:nvPr/>
        </p:nvSpPr>
        <p:spPr bwMode="auto">
          <a:xfrm>
            <a:off x="457200" y="457200"/>
            <a:ext cx="8229600" cy="1099592"/>
          </a:xfrm>
          <a:prstGeom prst="rect">
            <a:avLst/>
          </a:prstGeom>
          <a:noFill/>
          <a:ln>
            <a:noFill/>
          </a:ln>
        </p:spPr>
        <p:txBody>
          <a:bodyPr vert="horz" wrap="square" lIns="91440" tIns="45720" rIns="91440" bIns="45720" numCol="1" anchor="ctr" anchorCtr="0" compatLnSpc="1">
            <a:prstTxWarp prst="textNoShape">
              <a:avLst/>
            </a:prstTxWarp>
            <a:normAutofit fontScale="92500" lnSpcReduction="20000"/>
          </a:bodyPr>
          <a:lstStyle/>
          <a:p>
            <a:pPr defTabSz="762000">
              <a:spcAft>
                <a:spcPts val="600"/>
              </a:spcAft>
              <a:defRPr/>
            </a:pPr>
            <a:r>
              <a:rPr lang="en-US" sz="4000" dirty="0">
                <a:effectLst>
                  <a:outerShdw blurRad="38100" dist="38100" dir="2700000" algn="tl">
                    <a:srgbClr val="FFFFFF"/>
                  </a:outerShdw>
                </a:effectLst>
                <a:latin typeface="+mj-lt"/>
                <a:ea typeface="+mj-ea"/>
                <a:cs typeface="+mj-cs"/>
              </a:rPr>
              <a:t>Completing the Internship Logbook - Part 4</a:t>
            </a:r>
            <a:endParaRPr lang="tr-TR" sz="4000" dirty="0">
              <a:effectLst>
                <a:outerShdw blurRad="38100" dist="38100" dir="2700000" algn="tl">
                  <a:srgbClr val="FFFFFF"/>
                </a:outerShdw>
              </a:effectLst>
              <a:latin typeface="+mj-lt"/>
              <a:ea typeface="+mj-ea"/>
              <a:cs typeface="+mj-cs"/>
            </a:endParaRPr>
          </a:p>
        </p:txBody>
      </p:sp>
      <p:sp>
        <p:nvSpPr>
          <p:cNvPr id="22530" name="Dikdörtgen 1">
            <a:extLst>
              <a:ext uri="{FF2B5EF4-FFF2-40B4-BE49-F238E27FC236}">
                <a16:creationId xmlns:a16="http://schemas.microsoft.com/office/drawing/2014/main" id="{A7A7B661-2B92-4B5D-BBFA-2302E9E53AE7}"/>
              </a:ext>
            </a:extLst>
          </p:cNvPr>
          <p:cNvSpPr>
            <a:spLocks noChangeArrowheads="1"/>
          </p:cNvSpPr>
          <p:nvPr/>
        </p:nvSpPr>
        <p:spPr bwMode="auto">
          <a:xfrm>
            <a:off x="475195" y="1556792"/>
            <a:ext cx="8229600" cy="515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In addition to the work done during the internship, the intern will also provide information about the location and organization of the institution where the internship is taking place (work, time and method research, purchasing, personnel, planning, accounting departments).</a:t>
            </a:r>
          </a:p>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For production internships, it is necessary to fill in the information requested in the evaluation criteria, such as mass calculations, heat-mass transfer equations, production flowchart, cost analysis, and information related to production and bioreactors.</a:t>
            </a:r>
            <a:endParaRPr lang="tr-TR" altLang="tr-TR" sz="1600" b="0" dirty="0">
              <a:latin typeface="+mn-lt"/>
            </a:endParaRPr>
          </a:p>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 When filling out the internship logbook, the analysis of experimental results for the examination of complex engineering problems or discipline-specific research topics should also be mentioned, along with data, graphs, tables, images, and interpretations of the results analysis.</a:t>
            </a:r>
          </a:p>
          <a:p>
            <a:pPr marL="342900" indent="-342900" algn="just">
              <a:lnSpc>
                <a:spcPct val="150000"/>
              </a:lnSpc>
              <a:spcBef>
                <a:spcPct val="20000"/>
              </a:spcBef>
              <a:buClr>
                <a:schemeClr val="bg2"/>
              </a:buClr>
              <a:buSzPct val="75000"/>
              <a:buFont typeface="Wingdings" pitchFamily="2" charset="2"/>
              <a:buChar char="q"/>
            </a:pPr>
            <a:r>
              <a:rPr lang="en-US" altLang="tr-TR" sz="1600" b="0" dirty="0">
                <a:latin typeface="+mn-lt"/>
              </a:rPr>
              <a:t>The internship logbook should also include information about the intern's approach to Quality and Standards, health, safety, environment, ethics, and quality awareness.</a:t>
            </a:r>
            <a:endParaRPr lang="tr-TR" altLang="tr-TR" sz="1600" b="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A04E6FF0-8748-41F6-A334-9F0510D40C13}"/>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algn="ctr" defTabSz="762000">
              <a:lnSpc>
                <a:spcPct val="90000"/>
              </a:lnSpc>
              <a:spcAft>
                <a:spcPts val="600"/>
              </a:spcAft>
              <a:defRPr/>
            </a:pPr>
            <a:endParaRPr lang="tr-TR" sz="3600" dirty="0">
              <a:effectLst>
                <a:outerShdw blurRad="38100" dist="38100" dir="2700000" algn="tl">
                  <a:srgbClr val="FFFFFF"/>
                </a:outerShdw>
              </a:effectLst>
              <a:latin typeface="+mj-lt"/>
              <a:ea typeface="+mj-ea"/>
              <a:cs typeface="+mj-cs"/>
            </a:endParaRPr>
          </a:p>
        </p:txBody>
      </p:sp>
      <p:sp>
        <p:nvSpPr>
          <p:cNvPr id="25603" name="Dikdörtgen 2">
            <a:extLst>
              <a:ext uri="{FF2B5EF4-FFF2-40B4-BE49-F238E27FC236}">
                <a16:creationId xmlns:a16="http://schemas.microsoft.com/office/drawing/2014/main" id="{22F2448E-B00D-4FBF-8AD5-F086D5E465F2}"/>
              </a:ext>
            </a:extLst>
          </p:cNvPr>
          <p:cNvSpPr>
            <a:spLocks noChangeArrowheads="1"/>
          </p:cNvSpPr>
          <p:nvPr/>
        </p:nvSpPr>
        <p:spPr bwMode="auto">
          <a:xfrm>
            <a:off x="457199" y="2217734"/>
            <a:ext cx="296267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spcBef>
                <a:spcPct val="20000"/>
              </a:spcBef>
              <a:buClr>
                <a:schemeClr val="bg2"/>
              </a:buClr>
              <a:buSzPct val="75000"/>
              <a:buFont typeface="Wingdings" panose="05000000000000000000" pitchFamily="2" charset="2"/>
              <a:buChar char="n"/>
            </a:pPr>
            <a:r>
              <a:rPr lang="en-US" altLang="tr-TR" b="0" dirty="0">
                <a:latin typeface="+mn-lt"/>
              </a:rPr>
              <a:t>Internship reports are evaluated by the Department's Industrial Relations and Internship Committee.</a:t>
            </a:r>
            <a:endParaRPr lang="tr-TR" altLang="tr-TR" b="0" dirty="0">
              <a:latin typeface="+mn-lt"/>
            </a:endParaRPr>
          </a:p>
        </p:txBody>
      </p:sp>
      <p:graphicFrame>
        <p:nvGraphicFramePr>
          <p:cNvPr id="3" name="Tablo 2">
            <a:extLst>
              <a:ext uri="{FF2B5EF4-FFF2-40B4-BE49-F238E27FC236}">
                <a16:creationId xmlns:a16="http://schemas.microsoft.com/office/drawing/2014/main" id="{ADDF8C99-4810-49E7-9CE1-1DBD4B1D23A3}"/>
              </a:ext>
            </a:extLst>
          </p:cNvPr>
          <p:cNvGraphicFramePr>
            <a:graphicFrameLocks noGrp="1"/>
          </p:cNvGraphicFramePr>
          <p:nvPr>
            <p:extLst>
              <p:ext uri="{D42A27DB-BD31-4B8C-83A1-F6EECF244321}">
                <p14:modId xmlns:p14="http://schemas.microsoft.com/office/powerpoint/2010/main" val="1794969902"/>
              </p:ext>
            </p:extLst>
          </p:nvPr>
        </p:nvGraphicFramePr>
        <p:xfrm>
          <a:off x="3923928" y="2217734"/>
          <a:ext cx="4762873" cy="3886200"/>
        </p:xfrm>
        <a:graphic>
          <a:graphicData uri="http://schemas.openxmlformats.org/drawingml/2006/table">
            <a:tbl>
              <a:tblPr firstRow="1" firstCol="1" lastRow="1" lastCol="1" bandRow="1" bandCol="1">
                <a:tableStyleId>{5A111915-BE36-4E01-A7E5-04B1672EAD32}</a:tableStyleId>
              </a:tblPr>
              <a:tblGrid>
                <a:gridCol w="4150928">
                  <a:extLst>
                    <a:ext uri="{9D8B030D-6E8A-4147-A177-3AD203B41FA5}">
                      <a16:colId xmlns:a16="http://schemas.microsoft.com/office/drawing/2014/main" val="1048739431"/>
                    </a:ext>
                  </a:extLst>
                </a:gridCol>
                <a:gridCol w="611945">
                  <a:extLst>
                    <a:ext uri="{9D8B030D-6E8A-4147-A177-3AD203B41FA5}">
                      <a16:colId xmlns:a16="http://schemas.microsoft.com/office/drawing/2014/main" val="2371859818"/>
                    </a:ext>
                  </a:extLst>
                </a:gridCol>
              </a:tblGrid>
              <a:tr h="288839">
                <a:tc>
                  <a:txBody>
                    <a:bodyPr/>
                    <a:lstStyle/>
                    <a:p>
                      <a:pPr algn="ctr">
                        <a:lnSpc>
                          <a:spcPct val="100000"/>
                        </a:lnSpc>
                        <a:spcAft>
                          <a:spcPts val="0"/>
                        </a:spcAft>
                      </a:pPr>
                      <a:r>
                        <a:rPr lang="en-US" sz="1100" b="1" dirty="0">
                          <a:solidFill>
                            <a:schemeClr val="tx1"/>
                          </a:solidFill>
                          <a:effectLst>
                            <a:outerShdw blurRad="38100" dist="38100" dir="2700000" algn="tl">
                              <a:srgbClr val="FFFFFF"/>
                            </a:outerShdw>
                          </a:effectLst>
                        </a:rPr>
                        <a:t>Evaluation of the </a:t>
                      </a:r>
                      <a:r>
                        <a:rPr lang="tr-TR" sz="1100" b="1" dirty="0" err="1">
                          <a:solidFill>
                            <a:schemeClr val="tx1"/>
                          </a:solidFill>
                          <a:effectLst>
                            <a:outerShdw blurRad="38100" dist="38100" dir="2700000" algn="tl">
                              <a:srgbClr val="FFFFFF"/>
                            </a:outerShdw>
                          </a:effectLst>
                        </a:rPr>
                        <a:t>Laboratory</a:t>
                      </a:r>
                      <a:r>
                        <a:rPr lang="en-US" sz="1100" b="1" dirty="0">
                          <a:solidFill>
                            <a:schemeClr val="tx1"/>
                          </a:solidFill>
                          <a:effectLst>
                            <a:outerShdw blurRad="38100" dist="38100" dir="2700000" algn="tl">
                              <a:srgbClr val="FFFFFF"/>
                            </a:outerShdw>
                          </a:effectLst>
                        </a:rPr>
                        <a:t> Internship Logbook </a:t>
                      </a:r>
                      <a:endPar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Point</a:t>
                      </a:r>
                      <a:endParaRPr lang="en-US" sz="11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960006873"/>
                  </a:ext>
                </a:extLst>
              </a:tr>
              <a:tr h="682711">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General information about the institution where the internship is completed, the laboratory organizational chart, and its place within the institutional organizational chart.</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20</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549824283"/>
                  </a:ext>
                </a:extLst>
              </a:tr>
              <a:tr h="288839">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Introduction of the devices and tools used during the internship.</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15</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866897383"/>
                  </a:ext>
                </a:extLst>
              </a:tr>
              <a:tr h="682711">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Explanation of analytical methods used in the laboratory, evaluation of analytical results, and application of statistical methods.</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25</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4260090752"/>
                  </a:ext>
                </a:extLst>
              </a:tr>
              <a:tr h="682711">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Examining whether the analyses performed in the laboratory have one of the quality control system practices.</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10</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062313659"/>
                  </a:ext>
                </a:extLst>
              </a:tr>
              <a:tr h="485775">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Review of the work carried out in the Research and Development Department.</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10</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020863791"/>
                  </a:ext>
                </a:extLst>
              </a:tr>
              <a:tr h="485775">
                <a:tc>
                  <a:txBody>
                    <a:bodyPr/>
                    <a:lstStyle/>
                    <a:p>
                      <a:pPr algn="just">
                        <a:lnSpc>
                          <a:spcPct val="100000"/>
                        </a:lnSpc>
                        <a:spcAft>
                          <a:spcPts val="0"/>
                        </a:spcAft>
                      </a:pPr>
                      <a:r>
                        <a:rPr lang="en-US" sz="1100" b="0" dirty="0">
                          <a:effectLst/>
                          <a:latin typeface="Tahoma" panose="020B0604030504040204" pitchFamily="34" charset="0"/>
                          <a:ea typeface="Tahoma" panose="020B0604030504040204" pitchFamily="34" charset="0"/>
                          <a:cs typeface="Tahoma" panose="020B0604030504040204" pitchFamily="34" charset="0"/>
                        </a:rPr>
                        <a:t>The internship logbook must comply with the writing rules specified in the Department's internship guidelines.</a:t>
                      </a: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a:effectLst/>
                          <a:latin typeface="Tahoma" panose="020B0604030504040204" pitchFamily="34" charset="0"/>
                          <a:ea typeface="Tahoma" panose="020B0604030504040204" pitchFamily="34" charset="0"/>
                          <a:cs typeface="Tahoma" panose="020B0604030504040204" pitchFamily="34" charset="0"/>
                        </a:rPr>
                        <a:t>20</a:t>
                      </a:r>
                      <a:endParaRPr lang="en-US" sz="1100" b="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2226489339"/>
                  </a:ext>
                </a:extLst>
              </a:tr>
              <a:tr h="288839">
                <a:tc>
                  <a:txBody>
                    <a:bodyPr/>
                    <a:lstStyle/>
                    <a:p>
                      <a:pPr algn="ctr">
                        <a:lnSpc>
                          <a:spcPct val="100000"/>
                        </a:lnSpc>
                        <a:spcAft>
                          <a:spcPts val="0"/>
                        </a:spcAft>
                      </a:pPr>
                      <a:r>
                        <a:rPr lang="tr-TR" sz="1100" b="0" dirty="0">
                          <a:effectLst/>
                          <a:latin typeface="Tahoma" panose="020B0604030504040204" pitchFamily="34" charset="0"/>
                          <a:ea typeface="Tahoma" panose="020B0604030504040204" pitchFamily="34" charset="0"/>
                          <a:cs typeface="Tahoma" panose="020B0604030504040204" pitchFamily="34" charset="0"/>
                        </a:rPr>
                        <a:t>TOTAL POINTS</a:t>
                      </a:r>
                      <a:endParaRPr lang="en-US" sz="1100" b="0" dirty="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R w="12700" cap="flat" cmpd="sng" algn="ctr">
                      <a:solidFill>
                        <a:schemeClr val="bg2">
                          <a:lumMod val="40000"/>
                          <a:lumOff val="60000"/>
                        </a:schemeClr>
                      </a:solidFill>
                      <a:prstDash val="solid"/>
                      <a:round/>
                      <a:headEnd type="none" w="med" len="med"/>
                      <a:tailEnd type="none" w="med" len="med"/>
                    </a:lnR>
                  </a:tcPr>
                </a:tc>
                <a:tc>
                  <a:txBody>
                    <a:bodyPr/>
                    <a:lstStyle/>
                    <a:p>
                      <a:pPr algn="ctr">
                        <a:lnSpc>
                          <a:spcPct val="100000"/>
                        </a:lnSpc>
                        <a:spcAft>
                          <a:spcPts val="0"/>
                        </a:spcAft>
                      </a:pPr>
                      <a:r>
                        <a:rPr lang="tr-TR" sz="1100" b="0" dirty="0">
                          <a:effectLst/>
                          <a:latin typeface="Tahoma" panose="020B0604030504040204" pitchFamily="34" charset="0"/>
                          <a:ea typeface="Tahoma" panose="020B0604030504040204" pitchFamily="34" charset="0"/>
                          <a:cs typeface="Tahoma" panose="020B0604030504040204" pitchFamily="34" charset="0"/>
                        </a:rPr>
                        <a:t>100</a:t>
                      </a:r>
                      <a:endParaRPr lang="en-US" sz="1100" b="0" dirty="0">
                        <a:effectLst/>
                        <a:latin typeface="Tahoma" panose="020B0604030504040204" pitchFamily="34" charset="0"/>
                        <a:ea typeface="Tahoma" panose="020B0604030504040204" pitchFamily="34" charset="0"/>
                        <a:cs typeface="Tahoma" panose="020B0604030504040204" pitchFamily="34" charset="0"/>
                      </a:endParaRPr>
                    </a:p>
                  </a:txBody>
                  <a:tcPr marL="57654" marR="57654" marT="28827" marB="28827">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02700818"/>
                  </a:ext>
                </a:extLst>
              </a:tr>
            </a:tbl>
          </a:graphicData>
        </a:graphic>
      </p:graphicFrame>
      <p:sp>
        <p:nvSpPr>
          <p:cNvPr id="5" name="Title 1">
            <a:extLst>
              <a:ext uri="{FF2B5EF4-FFF2-40B4-BE49-F238E27FC236}">
                <a16:creationId xmlns:a16="http://schemas.microsoft.com/office/drawing/2014/main" id="{BE7A404C-EC9A-5664-F18F-2A10D452A7F8}"/>
              </a:ext>
            </a:extLst>
          </p:cNvPr>
          <p:cNvSpPr>
            <a:spLocks noGrp="1"/>
          </p:cNvSpPr>
          <p:nvPr>
            <p:ph type="title"/>
          </p:nvPr>
        </p:nvSpPr>
        <p:spPr>
          <a:xfrm>
            <a:off x="457200" y="457200"/>
            <a:ext cx="7427168" cy="1243608"/>
          </a:xfrm>
        </p:spPr>
        <p:txBody>
          <a:bodyPr/>
          <a:lstStyle/>
          <a:p>
            <a:pPr algn="ctr"/>
            <a:r>
              <a:rPr lang="en-US" sz="3600" b="1" dirty="0">
                <a:effectLst>
                  <a:outerShdw blurRad="38100" dist="38100" dir="2700000" algn="tl">
                    <a:srgbClr val="FFFFFF"/>
                  </a:outerShdw>
                </a:effectLst>
              </a:rPr>
              <a:t>Evaluation of the </a:t>
            </a:r>
            <a:r>
              <a:rPr lang="tr-TR" sz="3600" b="1" dirty="0" err="1">
                <a:effectLst>
                  <a:outerShdw blurRad="38100" dist="38100" dir="2700000" algn="tl">
                    <a:srgbClr val="FFFFFF"/>
                  </a:outerShdw>
                </a:effectLst>
              </a:rPr>
              <a:t>Laboratory</a:t>
            </a:r>
            <a:r>
              <a:rPr lang="en-US" sz="3600" b="1" dirty="0">
                <a:effectLst>
                  <a:outerShdw blurRad="38100" dist="38100" dir="2700000" algn="tl">
                    <a:srgbClr val="FFFFFF"/>
                  </a:outerShdw>
                </a:effectLst>
              </a:rPr>
              <a:t> Internship Logbook - 1</a:t>
            </a:r>
            <a:endParaRPr lang="en-US" sz="36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BC09F44-E733-1303-485B-2D8972CF4EE6}"/>
              </a:ext>
            </a:extLst>
          </p:cNvPr>
          <p:cNvSpPr>
            <a:spLocks noGrp="1"/>
          </p:cNvSpPr>
          <p:nvPr>
            <p:ph type="title"/>
          </p:nvPr>
        </p:nvSpPr>
        <p:spPr>
          <a:xfrm>
            <a:off x="457200" y="457200"/>
            <a:ext cx="7427168" cy="1243608"/>
          </a:xfrm>
        </p:spPr>
        <p:txBody>
          <a:bodyPr/>
          <a:lstStyle/>
          <a:p>
            <a:pPr algn="ctr"/>
            <a:r>
              <a:rPr lang="en-US" sz="3600" b="1" dirty="0">
                <a:effectLst>
                  <a:outerShdw blurRad="38100" dist="38100" dir="2700000" algn="tl">
                    <a:srgbClr val="FFFFFF"/>
                  </a:outerShdw>
                </a:effectLst>
              </a:rPr>
              <a:t>Evaluation of the Production Internship Logbook - 1</a:t>
            </a:r>
            <a:endParaRPr lang="en-US" sz="3600" b="1" dirty="0"/>
          </a:p>
        </p:txBody>
      </p:sp>
      <p:graphicFrame>
        <p:nvGraphicFramePr>
          <p:cNvPr id="2" name="Tablo 1">
            <a:extLst>
              <a:ext uri="{FF2B5EF4-FFF2-40B4-BE49-F238E27FC236}">
                <a16:creationId xmlns:a16="http://schemas.microsoft.com/office/drawing/2014/main" id="{81115ABC-F387-4D20-ADAF-BB0A7331CA77}"/>
              </a:ext>
            </a:extLst>
          </p:cNvPr>
          <p:cNvGraphicFramePr>
            <a:graphicFrameLocks noGrp="1"/>
          </p:cNvGraphicFramePr>
          <p:nvPr>
            <p:extLst>
              <p:ext uri="{D42A27DB-BD31-4B8C-83A1-F6EECF244321}">
                <p14:modId xmlns:p14="http://schemas.microsoft.com/office/powerpoint/2010/main" val="3517885251"/>
              </p:ext>
            </p:extLst>
          </p:nvPr>
        </p:nvGraphicFramePr>
        <p:xfrm>
          <a:off x="827584" y="1700808"/>
          <a:ext cx="7344816" cy="4912567"/>
        </p:xfrm>
        <a:graphic>
          <a:graphicData uri="http://schemas.openxmlformats.org/drawingml/2006/table">
            <a:tbl>
              <a:tblPr firstRow="1" firstCol="1" lastRow="1" lastCol="1" bandRow="1" bandCol="1">
                <a:tableStyleId>{5A111915-BE36-4E01-A7E5-04B1672EAD32}</a:tableStyleId>
              </a:tblPr>
              <a:tblGrid>
                <a:gridCol w="6557122">
                  <a:extLst>
                    <a:ext uri="{9D8B030D-6E8A-4147-A177-3AD203B41FA5}">
                      <a16:colId xmlns:a16="http://schemas.microsoft.com/office/drawing/2014/main" val="3499321537"/>
                    </a:ext>
                  </a:extLst>
                </a:gridCol>
                <a:gridCol w="787694">
                  <a:extLst>
                    <a:ext uri="{9D8B030D-6E8A-4147-A177-3AD203B41FA5}">
                      <a16:colId xmlns:a16="http://schemas.microsoft.com/office/drawing/2014/main" val="993052909"/>
                    </a:ext>
                  </a:extLst>
                </a:gridCol>
              </a:tblGrid>
              <a:tr h="309379">
                <a:tc>
                  <a:txBody>
                    <a:bodyPr/>
                    <a:lstStyle/>
                    <a:p>
                      <a:pPr algn="ctr"/>
                      <a:r>
                        <a:rPr lang="en-US" sz="900" b="1" dirty="0">
                          <a:solidFill>
                            <a:schemeClr val="tx1"/>
                          </a:solidFill>
                          <a:effectLst>
                            <a:outerShdw blurRad="38100" dist="38100" dir="2700000" algn="tl">
                              <a:srgbClr val="FFFFFF"/>
                            </a:outerShdw>
                          </a:effectLst>
                        </a:rPr>
                        <a:t>Evaluation of the Production Internship Logbook </a:t>
                      </a:r>
                      <a:endParaRPr lang="en-US" sz="9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Point</a:t>
                      </a:r>
                      <a:endPar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4146033134"/>
                  </a:ext>
                </a:extLst>
              </a:tr>
              <a:tr h="520320">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General information about the institution where the internship is taking place, the institution's organizational chart, and the facility's layout plan</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15</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437664003"/>
                  </a:ext>
                </a:extLst>
              </a:tr>
              <a:tr h="309379">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The purpose of the operation is to create process flow diagrams at the facility</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15</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2411814873"/>
                  </a:ext>
                </a:extLst>
              </a:tr>
              <a:tr h="1903150">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Examination of process equipment used in the facility, classified for the following purposes: … Material handling, processing, separation, storage</a:t>
                      </a:r>
                    </a:p>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Heat transfer</a:t>
                      </a:r>
                    </a:p>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Mass transfer</a:t>
                      </a:r>
                    </a:p>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Production (Reactors)</a:t>
                      </a:r>
                    </a:p>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Process control</a:t>
                      </a:r>
                    </a:p>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 Waste control and treatment</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20</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1062876940"/>
                  </a:ext>
                </a:extLst>
              </a:tr>
              <a:tr h="731261">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Investigation of the fundamental processes and reactions in the process(es) applied at the facility, establishment of material/energy balances for the process, and economic analysis.</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20</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3172635155"/>
                  </a:ext>
                </a:extLst>
              </a:tr>
              <a:tr h="520320">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Examining the approach of bioengineers to issues related to health, safety, environment, ethics, and quality awareness.</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10</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3512065867"/>
                  </a:ext>
                </a:extLst>
              </a:tr>
              <a:tr h="309379">
                <a:tc>
                  <a:txBody>
                    <a:bodyPr/>
                    <a:lstStyle/>
                    <a:p>
                      <a:pPr algn="just">
                        <a:spcAft>
                          <a:spcPts val="1200"/>
                        </a:spcAft>
                      </a:pPr>
                      <a:r>
                        <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The internship logbook must comply with the writing guidelines for internship logbooks.</a:t>
                      </a: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a:solidFill>
                            <a:schemeClr val="tx1"/>
                          </a:solidFill>
                          <a:effectLst/>
                          <a:latin typeface="Tahoma" panose="020B0604030504040204" pitchFamily="34" charset="0"/>
                          <a:ea typeface="Tahoma" panose="020B0604030504040204" pitchFamily="34" charset="0"/>
                          <a:cs typeface="Tahoma" panose="020B0604030504040204" pitchFamily="34" charset="0"/>
                        </a:rPr>
                        <a:t>20</a:t>
                      </a:r>
                      <a:endParaRPr lang="en-US" sz="900" b="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4108596632"/>
                  </a:ext>
                </a:extLst>
              </a:tr>
              <a:tr h="3093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TOTAL POINTS</a:t>
                      </a:r>
                      <a:endPar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R w="12700" cap="flat" cmpd="sng" algn="ctr">
                      <a:solidFill>
                        <a:schemeClr val="bg2">
                          <a:lumMod val="40000"/>
                          <a:lumOff val="60000"/>
                        </a:schemeClr>
                      </a:solidFill>
                      <a:prstDash val="solid"/>
                      <a:round/>
                      <a:headEnd type="none" w="med" len="med"/>
                      <a:tailEnd type="none" w="med" len="med"/>
                    </a:lnR>
                  </a:tcPr>
                </a:tc>
                <a:tc>
                  <a:txBody>
                    <a:bodyPr/>
                    <a:lstStyle/>
                    <a:p>
                      <a:pPr algn="ctr">
                        <a:spcAft>
                          <a:spcPts val="0"/>
                        </a:spcAft>
                      </a:pPr>
                      <a:r>
                        <a:rPr lang="tr-TR" sz="900" b="0" dirty="0">
                          <a:solidFill>
                            <a:schemeClr val="tx1"/>
                          </a:solidFill>
                          <a:effectLst/>
                          <a:latin typeface="Tahoma" panose="020B0604030504040204" pitchFamily="34" charset="0"/>
                          <a:ea typeface="Tahoma" panose="020B0604030504040204" pitchFamily="34" charset="0"/>
                          <a:cs typeface="Tahoma" panose="020B0604030504040204" pitchFamily="34" charset="0"/>
                        </a:rPr>
                        <a:t>100</a:t>
                      </a:r>
                      <a:endParaRPr lang="en-US" sz="900" b="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48124" marR="48124" marT="24062" marB="24062" anchor="ctr">
                    <a:lnL w="12700" cap="flat" cmpd="sng" algn="ctr">
                      <a:solidFill>
                        <a:schemeClr val="bg2">
                          <a:lumMod val="40000"/>
                          <a:lumOff val="60000"/>
                        </a:schemeClr>
                      </a:solidFill>
                      <a:prstDash val="solid"/>
                      <a:round/>
                      <a:headEnd type="none" w="med" len="med"/>
                      <a:tailEnd type="none" w="med" len="med"/>
                    </a:lnL>
                  </a:tcPr>
                </a:tc>
                <a:extLst>
                  <a:ext uri="{0D108BD9-81ED-4DB2-BD59-A6C34878D82A}">
                    <a16:rowId xmlns:a16="http://schemas.microsoft.com/office/drawing/2014/main" val="2127643472"/>
                  </a:ext>
                </a:extLst>
              </a:tr>
            </a:tbl>
          </a:graphicData>
        </a:graphic>
      </p:graphicFrame>
    </p:spTree>
    <p:extLst>
      <p:ext uri="{BB962C8B-B14F-4D97-AF65-F5344CB8AC3E}">
        <p14:creationId xmlns:p14="http://schemas.microsoft.com/office/powerpoint/2010/main" val="528489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74F8FD6-803A-4756-9E55-81D523CAD07D}"/>
              </a:ext>
            </a:extLst>
          </p:cNvPr>
          <p:cNvSpPr/>
          <p:nvPr/>
        </p:nvSpPr>
        <p:spPr bwMode="auto">
          <a:xfrm>
            <a:off x="457200" y="2204864"/>
            <a:ext cx="8229600" cy="3886200"/>
          </a:xfrm>
          <a:prstGeom prst="rect">
            <a:avLst/>
          </a:prstGeom>
          <a:noFill/>
          <a:ln>
            <a:noFill/>
          </a:ln>
        </p:spPr>
        <p:txBody>
          <a:bodyPr vert="horz" wrap="square" lIns="91440" tIns="45720" rIns="91440" bIns="45720" numCol="1" anchor="t" anchorCtr="0" compatLnSpc="1">
            <a:prstTxWarp prst="textNoShape">
              <a:avLst/>
            </a:prstTxWarp>
            <a:normAutofit fontScale="70000" lnSpcReduction="20000"/>
          </a:bodyPr>
          <a:lstStyle/>
          <a:p>
            <a:pPr marL="342900" indent="-342900" algn="just">
              <a:lnSpc>
                <a:spcPct val="150000"/>
              </a:lnSpc>
              <a:spcBef>
                <a:spcPct val="20000"/>
              </a:spcBef>
              <a:buClr>
                <a:schemeClr val="bg2"/>
              </a:buClr>
              <a:buSzPct val="75000"/>
              <a:buFont typeface="Wingdings" pitchFamily="2" charset="2"/>
              <a:buChar char="q"/>
            </a:pPr>
            <a:r>
              <a:rPr lang="en-US" altLang="tr-TR" sz="2500" b="0" dirty="0">
                <a:latin typeface="+mn-lt"/>
              </a:rPr>
              <a:t>Interns whose internships are evaluated and deemed successful by the Industrial Relations and Internship Commission can view their internship approval results through their OBS system.</a:t>
            </a:r>
          </a:p>
          <a:p>
            <a:pPr marL="342900" indent="-342900" algn="just">
              <a:lnSpc>
                <a:spcPct val="150000"/>
              </a:lnSpc>
              <a:spcBef>
                <a:spcPct val="20000"/>
              </a:spcBef>
              <a:buClr>
                <a:schemeClr val="bg2"/>
              </a:buClr>
              <a:buSzPct val="75000"/>
              <a:buFont typeface="Wingdings" pitchFamily="2" charset="2"/>
              <a:buChar char="q"/>
            </a:pPr>
            <a:endParaRPr lang="en-US" altLang="tr-TR" sz="2500" b="0" dirty="0">
              <a:latin typeface="+mn-lt"/>
            </a:endParaRPr>
          </a:p>
          <a:p>
            <a:pPr marL="342900" indent="-342900" algn="just">
              <a:lnSpc>
                <a:spcPct val="150000"/>
              </a:lnSpc>
              <a:spcBef>
                <a:spcPct val="20000"/>
              </a:spcBef>
              <a:buClr>
                <a:schemeClr val="bg2"/>
              </a:buClr>
              <a:buSzPct val="75000"/>
              <a:buFont typeface="Wingdings" pitchFamily="2" charset="2"/>
              <a:buChar char="q"/>
            </a:pPr>
            <a:r>
              <a:rPr lang="en-US" altLang="tr-TR" sz="2500" b="0" dirty="0">
                <a:latin typeface="+mn-lt"/>
              </a:rPr>
              <a:t>Members of the Internship Commission review the internship documents sent to them by the Department Head within a maximum of one month, in accordance with the faculty and department's "Internship Guidelines," and may request corrections or reject them. Accepted internships are reported in writing to the department head by the commission chairman.</a:t>
            </a:r>
            <a:r>
              <a:rPr lang="tr-TR" altLang="tr-TR" sz="2500" b="0" dirty="0">
                <a:latin typeface="+mn-lt"/>
              </a:rPr>
              <a:t>.</a:t>
            </a:r>
          </a:p>
        </p:txBody>
      </p:sp>
      <p:sp>
        <p:nvSpPr>
          <p:cNvPr id="5" name="Text Box 4">
            <a:extLst>
              <a:ext uri="{FF2B5EF4-FFF2-40B4-BE49-F238E27FC236}">
                <a16:creationId xmlns:a16="http://schemas.microsoft.com/office/drawing/2014/main" id="{FA0F9D37-2671-A574-A41B-F3B2F8F6E793}"/>
              </a:ext>
            </a:extLst>
          </p:cNvPr>
          <p:cNvSpPr txBox="1">
            <a:spLocks noChangeArrowheads="1"/>
          </p:cNvSpPr>
          <p:nvPr/>
        </p:nvSpPr>
        <p:spPr bwMode="auto">
          <a:xfrm>
            <a:off x="457200" y="457200"/>
            <a:ext cx="8507288"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a:t>
            </a:r>
            <a:r>
              <a:rPr lang="tr-TR" sz="4000" dirty="0" err="1">
                <a:effectLst>
                  <a:outerShdw blurRad="38100" dist="38100" dir="2700000" algn="tl">
                    <a:srgbClr val="FFFFFF"/>
                  </a:outerShdw>
                </a:effectLst>
                <a:latin typeface="+mj-lt"/>
                <a:ea typeface="+mj-ea"/>
                <a:cs typeface="+mj-cs"/>
              </a:rPr>
              <a:t>Logbook</a:t>
            </a:r>
            <a:r>
              <a:rPr lang="tr-TR" sz="4000" dirty="0">
                <a:effectLst>
                  <a:outerShdw blurRad="38100" dist="38100" dir="2700000" algn="tl">
                    <a:srgbClr val="FFFFFF"/>
                  </a:outerShdw>
                </a:effectLst>
                <a:latin typeface="+mj-lt"/>
                <a:ea typeface="+mj-ea"/>
                <a:cs typeface="+mj-cs"/>
              </a:rPr>
              <a:t> Evaluation-2</a:t>
            </a:r>
          </a:p>
        </p:txBody>
      </p:sp>
    </p:spTree>
    <p:extLst>
      <p:ext uri="{BB962C8B-B14F-4D97-AF65-F5344CB8AC3E}">
        <p14:creationId xmlns:p14="http://schemas.microsoft.com/office/powerpoint/2010/main" val="120789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ikdörtgen 1">
            <a:extLst>
              <a:ext uri="{FF2B5EF4-FFF2-40B4-BE49-F238E27FC236}">
                <a16:creationId xmlns:a16="http://schemas.microsoft.com/office/drawing/2014/main" id="{075BFCAB-57AC-4769-A257-0C37B092A33E}"/>
              </a:ext>
            </a:extLst>
          </p:cNvPr>
          <p:cNvSpPr>
            <a:spLocks noChangeArrowheads="1"/>
          </p:cNvSpPr>
          <p:nvPr/>
        </p:nvSpPr>
        <p:spPr bwMode="auto">
          <a:xfrm>
            <a:off x="457200" y="1981200"/>
            <a:ext cx="8229600" cy="4616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50000"/>
              </a:lnSpc>
              <a:spcBef>
                <a:spcPct val="20000"/>
              </a:spcBef>
              <a:buClr>
                <a:schemeClr val="bg2"/>
              </a:buClr>
              <a:buSzPct val="75000"/>
              <a:buFont typeface="Wingdings" panose="05000000000000000000" pitchFamily="2" charset="2"/>
              <a:buChar char="n"/>
            </a:pPr>
            <a:r>
              <a:rPr lang="en-US" altLang="tr-TR" sz="2200" dirty="0">
                <a:solidFill>
                  <a:srgbClr val="FF0000"/>
                </a:solidFill>
                <a:latin typeface="+mn-lt"/>
              </a:rPr>
              <a:t>If the internship report is deemed insufficient during the evaluation at the end of the internship, a revision or repetition of the internship may be requested.</a:t>
            </a:r>
            <a:endParaRPr lang="tr-TR" altLang="tr-TR" sz="2200" dirty="0">
              <a:solidFill>
                <a:srgbClr val="FF0000"/>
              </a:solidFill>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r>
              <a:rPr lang="en-US" altLang="tr-TR" sz="2200" b="0" dirty="0">
                <a:highlight>
                  <a:srgbClr val="FFFF00"/>
                </a:highlight>
                <a:latin typeface="+mn-lt"/>
              </a:rPr>
              <a:t>Students requesting corrections must make the requested corrections within a maximum of one month; </a:t>
            </a:r>
            <a:r>
              <a:rPr lang="en-US" altLang="tr-TR" sz="2200" b="0" dirty="0">
                <a:latin typeface="+mn-lt"/>
              </a:rPr>
              <a:t>otherwise, it will be considered rejected, and the Department Head will be notified in writing at the end of this period.</a:t>
            </a:r>
          </a:p>
          <a:p>
            <a:pPr marL="342900" indent="-342900" algn="just">
              <a:lnSpc>
                <a:spcPct val="150000"/>
              </a:lnSpc>
              <a:spcBef>
                <a:spcPct val="20000"/>
              </a:spcBef>
              <a:buClr>
                <a:schemeClr val="bg2"/>
              </a:buClr>
              <a:buSzPct val="75000"/>
              <a:buFont typeface="Wingdings" panose="05000000000000000000" pitchFamily="2" charset="2"/>
              <a:buChar char="n"/>
            </a:pPr>
            <a:r>
              <a:rPr lang="en-US" altLang="tr-TR" sz="2200" b="0" dirty="0">
                <a:latin typeface="+mn-lt"/>
              </a:rPr>
              <a:t>In cases other than those explained above, the faculty administrative boards are authorized to evaluate internship documents and to grant exemptions from internships. Accepted internship reports are kept in a location allocated by the Department Head for at least two years, starting from the date of acceptance. </a:t>
            </a:r>
            <a:endParaRPr lang="tr-TR" altLang="tr-TR" sz="2200" b="0"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r>
              <a:rPr lang="en-US" altLang="tr-TR" sz="2200" b="0" dirty="0">
                <a:latin typeface="+mn-lt"/>
              </a:rPr>
              <a:t>Internship reports whose storage period has expired are destroyed in a manner deemed appropriate by the relevant Department Head.</a:t>
            </a:r>
            <a:endParaRPr lang="tr-TR" altLang="tr-TR" sz="2200" b="0" dirty="0">
              <a:latin typeface="+mn-lt"/>
            </a:endParaRPr>
          </a:p>
        </p:txBody>
      </p:sp>
      <p:sp>
        <p:nvSpPr>
          <p:cNvPr id="6" name="Text Box 4">
            <a:extLst>
              <a:ext uri="{FF2B5EF4-FFF2-40B4-BE49-F238E27FC236}">
                <a16:creationId xmlns:a16="http://schemas.microsoft.com/office/drawing/2014/main" id="{E2A4F46E-CE07-B046-607D-059416B7C467}"/>
              </a:ext>
            </a:extLst>
          </p:cNvPr>
          <p:cNvSpPr txBox="1">
            <a:spLocks noChangeArrowheads="1"/>
          </p:cNvSpPr>
          <p:nvPr/>
        </p:nvSpPr>
        <p:spPr bwMode="auto">
          <a:xfrm>
            <a:off x="457200" y="457200"/>
            <a:ext cx="8507288"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a:t>
            </a:r>
            <a:r>
              <a:rPr lang="tr-TR" sz="4000" dirty="0" err="1">
                <a:effectLst>
                  <a:outerShdw blurRad="38100" dist="38100" dir="2700000" algn="tl">
                    <a:srgbClr val="FFFFFF"/>
                  </a:outerShdw>
                </a:effectLst>
                <a:latin typeface="+mj-lt"/>
                <a:ea typeface="+mj-ea"/>
                <a:cs typeface="+mj-cs"/>
              </a:rPr>
              <a:t>Logbook</a:t>
            </a:r>
            <a:r>
              <a:rPr lang="tr-TR" sz="4000" dirty="0">
                <a:effectLst>
                  <a:outerShdw blurRad="38100" dist="38100" dir="2700000" algn="tl">
                    <a:srgbClr val="FFFFFF"/>
                  </a:outerShdw>
                </a:effectLst>
                <a:latin typeface="+mj-lt"/>
                <a:ea typeface="+mj-ea"/>
                <a:cs typeface="+mj-cs"/>
              </a:rPr>
              <a:t> Evaluation-3</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C21283F5-8D63-42F8-817B-8866E4F052A8}"/>
              </a:ext>
            </a:extLst>
          </p:cNvPr>
          <p:cNvSpPr txBox="1">
            <a:spLocks noChangeArrowheads="1"/>
          </p:cNvSpPr>
          <p:nvPr/>
        </p:nvSpPr>
        <p:spPr bwMode="auto">
          <a:xfrm>
            <a:off x="457200" y="457200"/>
            <a:ext cx="8507288"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lnSpc>
                <a:spcPct val="90000"/>
              </a:lnSpc>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a:t>
            </a:r>
            <a:r>
              <a:rPr lang="tr-TR" sz="4000" dirty="0" err="1">
                <a:effectLst>
                  <a:outerShdw blurRad="38100" dist="38100" dir="2700000" algn="tl">
                    <a:srgbClr val="FFFFFF"/>
                  </a:outerShdw>
                </a:effectLst>
                <a:latin typeface="+mj-lt"/>
                <a:ea typeface="+mj-ea"/>
                <a:cs typeface="+mj-cs"/>
              </a:rPr>
              <a:t>Logbook</a:t>
            </a:r>
            <a:r>
              <a:rPr lang="tr-TR" sz="4000" dirty="0">
                <a:effectLst>
                  <a:outerShdw blurRad="38100" dist="38100" dir="2700000" algn="tl">
                    <a:srgbClr val="FFFFFF"/>
                  </a:outerShdw>
                </a:effectLst>
                <a:latin typeface="+mj-lt"/>
                <a:ea typeface="+mj-ea"/>
                <a:cs typeface="+mj-cs"/>
              </a:rPr>
              <a:t> Evaluation-4</a:t>
            </a:r>
          </a:p>
        </p:txBody>
      </p:sp>
      <p:sp>
        <p:nvSpPr>
          <p:cNvPr id="26626" name="Dikdörtgen 1">
            <a:extLst>
              <a:ext uri="{FF2B5EF4-FFF2-40B4-BE49-F238E27FC236}">
                <a16:creationId xmlns:a16="http://schemas.microsoft.com/office/drawing/2014/main" id="{075BFCAB-57AC-4769-A257-0C37B092A33E}"/>
              </a:ext>
            </a:extLst>
          </p:cNvPr>
          <p:cNvSpPr>
            <a:spLocks noChangeArrowheads="1"/>
          </p:cNvSpPr>
          <p:nvPr/>
        </p:nvSpPr>
        <p:spPr bwMode="auto">
          <a:xfrm>
            <a:off x="457200" y="1981200"/>
            <a:ext cx="8229600" cy="4616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a:defRPr b="1">
                <a:solidFill>
                  <a:schemeClr val="tx1"/>
                </a:solidFill>
                <a:latin typeface="Tahoma" panose="020B0604030504040204" pitchFamily="34" charset="0"/>
              </a:defRPr>
            </a:lvl1pPr>
            <a:lvl2pPr marL="742950" indent="-285750">
              <a:defRPr b="1">
                <a:solidFill>
                  <a:schemeClr val="tx1"/>
                </a:solidFill>
                <a:latin typeface="Tahoma" panose="020B0604030504040204" pitchFamily="34" charset="0"/>
              </a:defRPr>
            </a:lvl2pPr>
            <a:lvl3pPr marL="1143000" indent="-228600">
              <a:defRPr b="1">
                <a:solidFill>
                  <a:schemeClr val="tx1"/>
                </a:solidFill>
                <a:latin typeface="Tahoma" panose="020B0604030504040204" pitchFamily="34" charset="0"/>
              </a:defRPr>
            </a:lvl3pPr>
            <a:lvl4pPr marL="1600200" indent="-228600">
              <a:defRPr b="1">
                <a:solidFill>
                  <a:schemeClr val="tx1"/>
                </a:solidFill>
                <a:latin typeface="Tahoma" panose="020B0604030504040204" pitchFamily="34" charset="0"/>
              </a:defRPr>
            </a:lvl4pPr>
            <a:lvl5pPr marL="2057400" indent="-22860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342900" indent="-342900" algn="just">
              <a:lnSpc>
                <a:spcPct val="150000"/>
              </a:lnSpc>
              <a:spcBef>
                <a:spcPct val="20000"/>
              </a:spcBef>
              <a:buClr>
                <a:schemeClr val="bg2"/>
              </a:buClr>
              <a:buSzPct val="75000"/>
              <a:buFont typeface="Wingdings" panose="05000000000000000000" pitchFamily="2" charset="2"/>
              <a:buChar char="n"/>
            </a:pPr>
            <a:r>
              <a:rPr lang="en-US" sz="2000" b="0" dirty="0">
                <a:latin typeface="+mn-lt"/>
              </a:rPr>
              <a:t>Students whose internship applications are rejected will be notified in writing of the rejection reason through the Department Head. Students whose internships are deemed unsuccessful and rejected must complete the internship again.</a:t>
            </a:r>
          </a:p>
          <a:p>
            <a:pPr marL="342900" indent="-342900" algn="just">
              <a:lnSpc>
                <a:spcPct val="150000"/>
              </a:lnSpc>
              <a:spcBef>
                <a:spcPct val="20000"/>
              </a:spcBef>
              <a:buClr>
                <a:schemeClr val="bg2"/>
              </a:buClr>
              <a:buSzPct val="75000"/>
              <a:buFont typeface="Wingdings" panose="05000000000000000000" pitchFamily="2" charset="2"/>
              <a:buChar char="n"/>
            </a:pPr>
            <a:endParaRPr lang="en-US" sz="2000" b="0"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pPr>
            <a:r>
              <a:rPr lang="en-US" sz="2000" b="0" dirty="0">
                <a:latin typeface="+mn-lt"/>
              </a:rPr>
              <a:t>Students whose internship applications are rejected may appeal to the relevant Department Head within one week of receiving written notification. The internship file will be re-examined by the relevant Department Head to determine if an error was made, and the decision will be finalized by the Faculty Board.</a:t>
            </a:r>
            <a:endParaRPr lang="tr-TR" altLang="tr-TR" b="0" dirty="0">
              <a:latin typeface="+mn-lt"/>
            </a:endParaRPr>
          </a:p>
        </p:txBody>
      </p:sp>
    </p:spTree>
    <p:extLst>
      <p:ext uri="{BB962C8B-B14F-4D97-AF65-F5344CB8AC3E}">
        <p14:creationId xmlns:p14="http://schemas.microsoft.com/office/powerpoint/2010/main" val="422308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1F9998F9-CFE1-486B-87AF-44DD81838662}"/>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Other</a:t>
            </a:r>
            <a:r>
              <a:rPr lang="tr-TR" sz="4000" dirty="0">
                <a:effectLst>
                  <a:outerShdw blurRad="38100" dist="38100" dir="2700000" algn="tl">
                    <a:srgbClr val="FFFFFF"/>
                  </a:outerShdw>
                </a:effectLst>
                <a:latin typeface="+mj-lt"/>
                <a:ea typeface="+mj-ea"/>
                <a:cs typeface="+mj-cs"/>
              </a:rPr>
              <a:t> </a:t>
            </a:r>
            <a:r>
              <a:rPr lang="tr-TR" sz="4000" dirty="0" err="1">
                <a:effectLst>
                  <a:outerShdw blurRad="38100" dist="38100" dir="2700000" algn="tl">
                    <a:srgbClr val="FFFFFF"/>
                  </a:outerShdw>
                </a:effectLst>
                <a:latin typeface="+mj-lt"/>
                <a:ea typeface="+mj-ea"/>
                <a:cs typeface="+mj-cs"/>
              </a:rPr>
              <a:t>Provisions</a:t>
            </a:r>
            <a:endParaRPr lang="tr-TR" sz="4000" dirty="0">
              <a:effectLst>
                <a:outerShdw blurRad="38100" dist="38100" dir="2700000" algn="tl">
                  <a:srgbClr val="FFFFFF"/>
                </a:outerShdw>
              </a:effectLst>
              <a:latin typeface="+mj-lt"/>
              <a:ea typeface="+mj-ea"/>
              <a:cs typeface="+mj-cs"/>
            </a:endParaRPr>
          </a:p>
        </p:txBody>
      </p:sp>
      <p:sp>
        <p:nvSpPr>
          <p:cNvPr id="2" name="Dikdörtgen 1">
            <a:extLst>
              <a:ext uri="{FF2B5EF4-FFF2-40B4-BE49-F238E27FC236}">
                <a16:creationId xmlns:a16="http://schemas.microsoft.com/office/drawing/2014/main" id="{8372BA58-0C61-4119-A3D1-DAE5FA15D30F}"/>
              </a:ext>
            </a:extLst>
          </p:cNvPr>
          <p:cNvSpPr/>
          <p:nvPr/>
        </p:nvSpPr>
        <p:spPr bwMode="auto">
          <a:xfrm>
            <a:off x="457200" y="1981200"/>
            <a:ext cx="8229600" cy="3886200"/>
          </a:xfrm>
          <a:prstGeom prst="rect">
            <a:avLst/>
          </a:prstGeom>
          <a:noFill/>
          <a:ln>
            <a:noFill/>
          </a:ln>
        </p:spPr>
        <p:txBody>
          <a:bodyPr vert="horz" wrap="square" lIns="91440" tIns="45720" rIns="91440" bIns="45720" numCol="1" anchor="t" anchorCtr="0" compatLnSpc="1">
            <a:prstTxWarp prst="textNoShape">
              <a:avLst/>
            </a:prstTxWarp>
            <a:normAutofit fontScale="92500" lnSpcReduction="10000"/>
          </a:bodyPr>
          <a:lstStyle/>
          <a:p>
            <a:pPr marL="342900" indent="-342900" algn="just">
              <a:lnSpc>
                <a:spcPct val="150000"/>
              </a:lnSpc>
              <a:spcBef>
                <a:spcPct val="20000"/>
              </a:spcBef>
              <a:buClr>
                <a:schemeClr val="bg2"/>
              </a:buClr>
              <a:buSzPct val="75000"/>
              <a:buFont typeface="Wingdings" panose="05000000000000000000" pitchFamily="2" charset="2"/>
              <a:buChar char="n"/>
              <a:defRPr/>
            </a:pPr>
            <a:r>
              <a:rPr lang="en-US" sz="2700" b="0" kern="0" dirty="0">
                <a:highlight>
                  <a:srgbClr val="FFFF00"/>
                </a:highlight>
                <a:latin typeface="+mn-lt"/>
              </a:rPr>
              <a:t>Students with internship obligations cannot graduate until they complete their internships</a:t>
            </a:r>
            <a:r>
              <a:rPr lang="en-US" sz="2700" b="0" kern="0" dirty="0">
                <a:latin typeface="+mn-lt"/>
              </a:rPr>
              <a:t>. The provisions of the Higher Education Institutions Student Disciplinary Regulations also apply during internships.</a:t>
            </a:r>
            <a:endParaRPr lang="tr-TR" sz="2700" b="0" kern="0" dirty="0">
              <a:latin typeface="+mn-lt"/>
            </a:endParaRPr>
          </a:p>
          <a:p>
            <a:pPr marL="342900" indent="-342900" algn="just">
              <a:lnSpc>
                <a:spcPct val="150000"/>
              </a:lnSpc>
              <a:spcBef>
                <a:spcPct val="20000"/>
              </a:spcBef>
              <a:buClr>
                <a:schemeClr val="bg2"/>
              </a:buClr>
              <a:buSzPct val="75000"/>
              <a:buFont typeface="Wingdings" panose="05000000000000000000" pitchFamily="2" charset="2"/>
              <a:buChar char="n"/>
              <a:defRPr/>
            </a:pPr>
            <a:r>
              <a:rPr lang="en-US" sz="2700" b="0" kern="0" dirty="0">
                <a:latin typeface="+mn-lt"/>
              </a:rPr>
              <a:t> The university is not responsible for any damages caused by interns to the institutions where they are interning due to their faults.</a:t>
            </a:r>
            <a:endParaRPr lang="tr-TR" sz="2700" b="0" kern="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8" name="Text Box 4">
            <a:extLst>
              <a:ext uri="{FF2B5EF4-FFF2-40B4-BE49-F238E27FC236}">
                <a16:creationId xmlns:a16="http://schemas.microsoft.com/office/drawing/2014/main" id="{78C2EDB1-F8AC-4035-A7EA-2DD523291123}"/>
              </a:ext>
            </a:extLst>
          </p:cNvPr>
          <p:cNvSpPr txBox="1">
            <a:spLocks noChangeArrowheads="1"/>
          </p:cNvSpPr>
          <p:nvPr/>
        </p:nvSpPr>
        <p:spPr bwMode="auto">
          <a:xfrm>
            <a:off x="842963" y="908050"/>
            <a:ext cx="7416800" cy="831850"/>
          </a:xfrm>
          <a:prstGeom prst="rect">
            <a:avLst/>
          </a:prstGeom>
          <a:solidFill>
            <a:srgbClr val="FF66FF"/>
          </a:solidFill>
          <a:ln>
            <a:noFill/>
          </a:ln>
          <a:effectLst>
            <a:softEdge rad="31750"/>
          </a:effectLst>
          <a:extLs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50000"/>
              </a:spcBef>
              <a:buClrTx/>
              <a:buSzTx/>
              <a:buFontTx/>
              <a:buNone/>
            </a:pPr>
            <a:r>
              <a:rPr lang="tr-TR" altLang="tr-TR" sz="4800" dirty="0">
                <a:latin typeface="Comic Sans MS" panose="030F0702030302020204" pitchFamily="66" charset="0"/>
              </a:rPr>
              <a:t>GOOD LUCK </a:t>
            </a:r>
            <a:r>
              <a:rPr lang="tr-TR" altLang="tr-TR" sz="4800" dirty="0">
                <a:latin typeface="Comic Sans MS" panose="030F0702030302020204" pitchFamily="66" charset="0"/>
                <a:sym typeface="Wingdings" panose="05000000000000000000" pitchFamily="2" charset="2"/>
              </a:rPr>
              <a:t></a:t>
            </a:r>
            <a:endParaRPr lang="tr-TR" altLang="tr-TR" sz="4800" dirty="0">
              <a:latin typeface="Comic Sans MS" panose="030F0702030302020204" pitchFamily="66" charset="0"/>
            </a:endParaRPr>
          </a:p>
        </p:txBody>
      </p:sp>
      <p:pic>
        <p:nvPicPr>
          <p:cNvPr id="3074" name="Picture 2" descr="staj ile ilgili görsel sonucu">
            <a:extLst>
              <a:ext uri="{FF2B5EF4-FFF2-40B4-BE49-F238E27FC236}">
                <a16:creationId xmlns:a16="http://schemas.microsoft.com/office/drawing/2014/main" id="{17D94621-B5FA-4F49-BA77-E1CCF9E81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63" y="1739900"/>
            <a:ext cx="7413119" cy="45544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21188"/>
                                        </p:tgtEl>
                                        <p:attrNameLst>
                                          <p:attrName>style.visibility</p:attrName>
                                        </p:attrNameLst>
                                      </p:cBhvr>
                                      <p:to>
                                        <p:strVal val="visible"/>
                                      </p:to>
                                    </p:set>
                                    <p:anim calcmode="discrete" valueType="clr">
                                      <p:cBhvr override="childStyle">
                                        <p:cTn id="7" dur="80"/>
                                        <p:tgtEl>
                                          <p:spTgt spid="22118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1188"/>
                                        </p:tgtEl>
                                        <p:attrNameLst>
                                          <p:attrName>fillcolor</p:attrName>
                                        </p:attrNameLst>
                                      </p:cBhvr>
                                      <p:tavLst>
                                        <p:tav tm="0">
                                          <p:val>
                                            <p:clrVal>
                                              <a:schemeClr val="accent2"/>
                                            </p:clrVal>
                                          </p:val>
                                        </p:tav>
                                        <p:tav tm="50000">
                                          <p:val>
                                            <p:clrVal>
                                              <a:schemeClr val="hlink"/>
                                            </p:clrVal>
                                          </p:val>
                                        </p:tav>
                                      </p:tavLst>
                                    </p:anim>
                                    <p:set>
                                      <p:cBhvr>
                                        <p:cTn id="9" dur="80"/>
                                        <p:tgtEl>
                                          <p:spTgt spid="22118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956662A9-C1FD-4875-9A54-A840D2D54D7A}"/>
              </a:ext>
            </a:extLst>
          </p:cNvPr>
          <p:cNvSpPr txBox="1">
            <a:spLocks noChangeArrowheads="1"/>
          </p:cNvSpPr>
          <p:nvPr/>
        </p:nvSpPr>
        <p:spPr bwMode="auto">
          <a:xfrm>
            <a:off x="2971800" y="1828800"/>
            <a:ext cx="6019800" cy="22098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5400" dirty="0" err="1">
                <a:solidFill>
                  <a:schemeClr val="bg1"/>
                </a:solidFill>
              </a:rPr>
              <a:t>Purpose</a:t>
            </a:r>
            <a:r>
              <a:rPr lang="tr-TR" sz="5400" dirty="0">
                <a:solidFill>
                  <a:schemeClr val="bg1"/>
                </a:solidFill>
              </a:rPr>
              <a:t> of </a:t>
            </a:r>
            <a:r>
              <a:rPr lang="tr-TR" sz="5400" dirty="0" err="1">
                <a:solidFill>
                  <a:schemeClr val="bg1"/>
                </a:solidFill>
              </a:rPr>
              <a:t>the</a:t>
            </a:r>
            <a:r>
              <a:rPr lang="tr-TR" sz="5400" dirty="0">
                <a:solidFill>
                  <a:schemeClr val="bg1"/>
                </a:solidFill>
              </a:rPr>
              <a:t> </a:t>
            </a:r>
            <a:r>
              <a:rPr lang="tr-TR" sz="5400" dirty="0" err="1">
                <a:solidFill>
                  <a:schemeClr val="bg1"/>
                </a:solidFill>
              </a:rPr>
              <a:t>Internship</a:t>
            </a:r>
            <a:endParaRPr lang="en-US" sz="5000" dirty="0">
              <a:solidFill>
                <a:schemeClr val="bg1"/>
              </a:solidFill>
              <a:effectLst>
                <a:outerShdw blurRad="38100" dist="38100" dir="2700000" algn="tl">
                  <a:srgbClr val="FFFFFF"/>
                </a:outerShdw>
              </a:effectLst>
              <a:latin typeface="+mj-lt"/>
              <a:ea typeface="+mj-ea"/>
              <a:cs typeface="+mj-cs"/>
            </a:endParaRPr>
          </a:p>
        </p:txBody>
      </p:sp>
      <p:sp>
        <p:nvSpPr>
          <p:cNvPr id="3" name="Rectangle 6">
            <a:extLst>
              <a:ext uri="{FF2B5EF4-FFF2-40B4-BE49-F238E27FC236}">
                <a16:creationId xmlns:a16="http://schemas.microsoft.com/office/drawing/2014/main" id="{2B95548D-58B6-4FA6-8184-234A823F192B}"/>
              </a:ext>
            </a:extLst>
          </p:cNvPr>
          <p:cNvSpPr>
            <a:spLocks noChangeArrowheads="1"/>
          </p:cNvSpPr>
          <p:nvPr/>
        </p:nvSpPr>
        <p:spPr bwMode="auto">
          <a:xfrm>
            <a:off x="1835696" y="4437112"/>
            <a:ext cx="7155904" cy="2330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norm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90000"/>
              </a:lnSpc>
              <a:buNone/>
              <a:defRPr/>
            </a:pPr>
            <a:r>
              <a:rPr lang="tr-TR" sz="1800" dirty="0" err="1"/>
              <a:t>Within</a:t>
            </a:r>
            <a:r>
              <a:rPr lang="tr-TR" sz="1800" dirty="0"/>
              <a:t> </a:t>
            </a:r>
            <a:r>
              <a:rPr lang="tr-TR" sz="1800" dirty="0" err="1"/>
              <a:t>the</a:t>
            </a:r>
            <a:r>
              <a:rPr lang="tr-TR" sz="1800" dirty="0"/>
              <a:t> </a:t>
            </a:r>
            <a:r>
              <a:rPr lang="tr-TR" sz="1800" dirty="0" err="1"/>
              <a:t>framework</a:t>
            </a:r>
            <a:r>
              <a:rPr lang="tr-TR" sz="1800" dirty="0"/>
              <a:t> of </a:t>
            </a:r>
            <a:r>
              <a:rPr lang="tr-TR" sz="1800" dirty="0" err="1"/>
              <a:t>the</a:t>
            </a:r>
            <a:r>
              <a:rPr lang="tr-TR" sz="1800" dirty="0"/>
              <a:t> </a:t>
            </a:r>
            <a:r>
              <a:rPr lang="tr-TR" sz="1800" dirty="0" err="1"/>
              <a:t>Internship</a:t>
            </a:r>
            <a:r>
              <a:rPr lang="tr-TR" sz="1800" dirty="0"/>
              <a:t> </a:t>
            </a:r>
            <a:r>
              <a:rPr lang="tr-TR" sz="1800" dirty="0" err="1"/>
              <a:t>Principles</a:t>
            </a:r>
            <a:r>
              <a:rPr lang="tr-TR" sz="1800" dirty="0"/>
              <a:t> </a:t>
            </a:r>
            <a:r>
              <a:rPr lang="tr-TR" sz="1800" dirty="0" err="1">
                <a:solidFill>
                  <a:srgbClr val="FF0000"/>
                </a:solidFill>
              </a:rPr>
              <a:t>specified</a:t>
            </a:r>
            <a:r>
              <a:rPr lang="tr-TR" sz="1800" dirty="0">
                <a:solidFill>
                  <a:srgbClr val="FF0000"/>
                </a:solidFill>
              </a:rPr>
              <a:t> in </a:t>
            </a:r>
            <a:r>
              <a:rPr lang="tr-TR" sz="1800" dirty="0" err="1">
                <a:solidFill>
                  <a:srgbClr val="FF0000"/>
                </a:solidFill>
              </a:rPr>
              <a:t>the</a:t>
            </a:r>
            <a:r>
              <a:rPr lang="tr-TR" sz="1800" dirty="0">
                <a:solidFill>
                  <a:srgbClr val="FF0000"/>
                </a:solidFill>
              </a:rPr>
              <a:t> YTÜ </a:t>
            </a:r>
            <a:r>
              <a:rPr lang="tr-TR" sz="1800" dirty="0" err="1">
                <a:solidFill>
                  <a:srgbClr val="FF0000"/>
                </a:solidFill>
              </a:rPr>
              <a:t>Undergraduate</a:t>
            </a:r>
            <a:r>
              <a:rPr lang="tr-TR" sz="1800" dirty="0">
                <a:solidFill>
                  <a:srgbClr val="FF0000"/>
                </a:solidFill>
              </a:rPr>
              <a:t> </a:t>
            </a:r>
            <a:r>
              <a:rPr lang="tr-TR" sz="1800" dirty="0" err="1">
                <a:solidFill>
                  <a:srgbClr val="FF0000"/>
                </a:solidFill>
              </a:rPr>
              <a:t>Education</a:t>
            </a:r>
            <a:r>
              <a:rPr lang="tr-TR" sz="1800" dirty="0">
                <a:solidFill>
                  <a:srgbClr val="FF0000"/>
                </a:solidFill>
              </a:rPr>
              <a:t> </a:t>
            </a:r>
            <a:r>
              <a:rPr lang="tr-TR" sz="1800" dirty="0" err="1">
                <a:solidFill>
                  <a:srgbClr val="FF0000"/>
                </a:solidFill>
              </a:rPr>
              <a:t>Internship</a:t>
            </a:r>
            <a:r>
              <a:rPr lang="tr-TR" sz="1800" dirty="0">
                <a:solidFill>
                  <a:srgbClr val="FF0000"/>
                </a:solidFill>
              </a:rPr>
              <a:t> Application Directive</a:t>
            </a:r>
            <a:r>
              <a:rPr lang="tr-TR" sz="1800" dirty="0"/>
              <a:t>, </a:t>
            </a:r>
            <a:r>
              <a:rPr lang="tr-TR" sz="1800" dirty="0" err="1"/>
              <a:t>and</a:t>
            </a:r>
            <a:r>
              <a:rPr lang="tr-TR" sz="1800" dirty="0"/>
              <a:t> in </a:t>
            </a:r>
            <a:r>
              <a:rPr lang="tr-TR" sz="1800" dirty="0" err="1"/>
              <a:t>line</a:t>
            </a:r>
            <a:r>
              <a:rPr lang="tr-TR" sz="1800" dirty="0"/>
              <a:t> </a:t>
            </a:r>
            <a:r>
              <a:rPr lang="tr-TR" sz="1800" dirty="0" err="1"/>
              <a:t>with</a:t>
            </a:r>
            <a:r>
              <a:rPr lang="tr-TR" sz="1800" dirty="0"/>
              <a:t> </a:t>
            </a:r>
            <a:r>
              <a:rPr lang="tr-TR" sz="1800" dirty="0" err="1"/>
              <a:t>the</a:t>
            </a:r>
            <a:r>
              <a:rPr lang="tr-TR" sz="1800" dirty="0"/>
              <a:t> </a:t>
            </a:r>
            <a:r>
              <a:rPr lang="tr-TR" sz="1800" dirty="0" err="1"/>
              <a:t>educational</a:t>
            </a:r>
            <a:r>
              <a:rPr lang="tr-TR" sz="1800" dirty="0"/>
              <a:t> </a:t>
            </a:r>
            <a:r>
              <a:rPr lang="tr-TR" sz="1800" dirty="0" err="1"/>
              <a:t>objectives</a:t>
            </a:r>
            <a:r>
              <a:rPr lang="tr-TR" sz="1800" dirty="0"/>
              <a:t> </a:t>
            </a:r>
            <a:r>
              <a:rPr lang="tr-TR" sz="1800" dirty="0" err="1"/>
              <a:t>and</a:t>
            </a:r>
            <a:r>
              <a:rPr lang="tr-TR" sz="1800" dirty="0"/>
              <a:t> </a:t>
            </a:r>
            <a:r>
              <a:rPr lang="tr-TR" sz="1800" dirty="0" err="1"/>
              <a:t>outcomes</a:t>
            </a:r>
            <a:r>
              <a:rPr lang="tr-TR" sz="1800" dirty="0"/>
              <a:t> of </a:t>
            </a:r>
            <a:r>
              <a:rPr lang="tr-TR" sz="1800" dirty="0" err="1"/>
              <a:t>the</a:t>
            </a:r>
            <a:r>
              <a:rPr lang="tr-TR" sz="1800" dirty="0"/>
              <a:t> </a:t>
            </a:r>
            <a:r>
              <a:rPr lang="tr-TR" sz="1800" dirty="0" err="1"/>
              <a:t>Department</a:t>
            </a:r>
            <a:r>
              <a:rPr lang="tr-TR" sz="1800" dirty="0"/>
              <a:t> of </a:t>
            </a:r>
            <a:r>
              <a:rPr lang="tr-TR" sz="1800" dirty="0" err="1"/>
              <a:t>Bioengineering</a:t>
            </a:r>
            <a:r>
              <a:rPr lang="tr-TR" sz="1800" dirty="0"/>
              <a:t>, </a:t>
            </a:r>
            <a:r>
              <a:rPr lang="tr-TR" sz="1800" dirty="0" err="1"/>
              <a:t>its</a:t>
            </a:r>
            <a:r>
              <a:rPr lang="tr-TR" sz="1800" dirty="0"/>
              <a:t> </a:t>
            </a:r>
            <a:r>
              <a:rPr lang="tr-TR" sz="1800" dirty="0" err="1"/>
              <a:t>purpose</a:t>
            </a:r>
            <a:r>
              <a:rPr lang="tr-TR" sz="1800" dirty="0"/>
              <a:t> is </a:t>
            </a:r>
            <a:r>
              <a:rPr lang="tr-TR" sz="1800" dirty="0" err="1"/>
              <a:t>to</a:t>
            </a:r>
            <a:r>
              <a:rPr lang="tr-TR" sz="1800" dirty="0"/>
              <a:t> </a:t>
            </a:r>
            <a:r>
              <a:rPr lang="tr-TR" sz="1800" dirty="0" err="1"/>
              <a:t>contribute</a:t>
            </a:r>
            <a:r>
              <a:rPr lang="tr-TR" sz="1800" dirty="0"/>
              <a:t> </a:t>
            </a:r>
            <a:r>
              <a:rPr lang="tr-TR" sz="1800" dirty="0" err="1"/>
              <a:t>to</a:t>
            </a:r>
            <a:r>
              <a:rPr lang="tr-TR" sz="1800" dirty="0"/>
              <a:t> </a:t>
            </a:r>
            <a:r>
              <a:rPr lang="tr-TR" sz="1800" dirty="0" err="1"/>
              <a:t>the</a:t>
            </a:r>
            <a:r>
              <a:rPr lang="tr-TR" sz="1800" dirty="0"/>
              <a:t> </a:t>
            </a:r>
            <a:r>
              <a:rPr lang="tr-TR" sz="1800" dirty="0" err="1"/>
              <a:t>academic</a:t>
            </a:r>
            <a:r>
              <a:rPr lang="tr-TR" sz="1800" dirty="0"/>
              <a:t> </a:t>
            </a:r>
            <a:r>
              <a:rPr lang="tr-TR" sz="1800" dirty="0" err="1"/>
              <a:t>and</a:t>
            </a:r>
            <a:r>
              <a:rPr lang="tr-TR" sz="1800" dirty="0"/>
              <a:t> </a:t>
            </a:r>
            <a:r>
              <a:rPr lang="tr-TR" sz="1800" dirty="0" err="1"/>
              <a:t>professional</a:t>
            </a:r>
            <a:r>
              <a:rPr lang="tr-TR" sz="1800" dirty="0"/>
              <a:t> </a:t>
            </a:r>
            <a:r>
              <a:rPr lang="tr-TR" sz="1800" dirty="0" err="1"/>
              <a:t>development</a:t>
            </a:r>
            <a:r>
              <a:rPr lang="tr-TR" sz="1800" dirty="0"/>
              <a:t> of </a:t>
            </a:r>
            <a:r>
              <a:rPr lang="tr-TR" sz="1800" dirty="0" err="1"/>
              <a:t>students</a:t>
            </a:r>
            <a:r>
              <a:rPr lang="tr-TR" sz="1800" dirty="0"/>
              <a:t> </a:t>
            </a:r>
            <a:r>
              <a:rPr lang="tr-TR" sz="1800" dirty="0" err="1"/>
              <a:t>through</a:t>
            </a:r>
            <a:r>
              <a:rPr lang="tr-TR" sz="1800" dirty="0"/>
              <a:t> </a:t>
            </a:r>
            <a:r>
              <a:rPr lang="tr-TR" sz="1800" dirty="0" err="1"/>
              <a:t>practical</a:t>
            </a:r>
            <a:r>
              <a:rPr lang="tr-TR" sz="1800" dirty="0"/>
              <a:t> </a:t>
            </a:r>
            <a:r>
              <a:rPr lang="tr-TR" sz="1800" dirty="0" err="1"/>
              <a:t>work</a:t>
            </a:r>
            <a:r>
              <a:rPr lang="tr-TR" sz="1800" dirty="0"/>
              <a:t> in </a:t>
            </a:r>
            <a:r>
              <a:rPr lang="tr-TR" sz="1800" dirty="0" err="1"/>
              <a:t>private</a:t>
            </a:r>
            <a:r>
              <a:rPr lang="tr-TR" sz="1800" dirty="0"/>
              <a:t> </a:t>
            </a:r>
            <a:r>
              <a:rPr lang="tr-TR" sz="1800" dirty="0" err="1"/>
              <a:t>or</a:t>
            </a:r>
            <a:r>
              <a:rPr lang="tr-TR" sz="1800" dirty="0"/>
              <a:t> </a:t>
            </a:r>
            <a:r>
              <a:rPr lang="tr-TR" sz="1800" dirty="0" err="1"/>
              <a:t>public</a:t>
            </a:r>
            <a:r>
              <a:rPr lang="tr-TR" sz="1800" dirty="0"/>
              <a:t> </a:t>
            </a:r>
            <a:r>
              <a:rPr lang="tr-TR" sz="1800" dirty="0" err="1"/>
              <a:t>institutions</a:t>
            </a:r>
            <a:r>
              <a:rPr lang="tr-TR" sz="1800" dirty="0"/>
              <a:t>.</a:t>
            </a:r>
            <a:endParaRPr lang="en-US" altLang="tr-TR" sz="1800" dirty="0">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6F32CE0E-819B-483A-AD1A-38A1B019B49E}"/>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400" dirty="0" err="1">
                <a:effectLst>
                  <a:outerShdw blurRad="38100" dist="38100" dir="2700000" algn="tl">
                    <a:srgbClr val="FFFFFF"/>
                  </a:outerShdw>
                </a:effectLst>
                <a:latin typeface="+mj-lt"/>
                <a:ea typeface="+mj-ea"/>
                <a:cs typeface="+mj-cs"/>
              </a:rPr>
              <a:t>Purpose</a:t>
            </a:r>
            <a:r>
              <a:rPr lang="tr-TR" sz="4400" dirty="0">
                <a:effectLst>
                  <a:outerShdw blurRad="38100" dist="38100" dir="2700000" algn="tl">
                    <a:srgbClr val="FFFFFF"/>
                  </a:outerShdw>
                </a:effectLst>
                <a:latin typeface="+mj-lt"/>
                <a:ea typeface="+mj-ea"/>
                <a:cs typeface="+mj-cs"/>
              </a:rPr>
              <a:t> of </a:t>
            </a:r>
            <a:r>
              <a:rPr lang="tr-TR" sz="4400" dirty="0" err="1">
                <a:effectLst>
                  <a:outerShdw blurRad="38100" dist="38100" dir="2700000" algn="tl">
                    <a:srgbClr val="FFFFFF"/>
                  </a:outerShdw>
                </a:effectLst>
                <a:latin typeface="+mj-lt"/>
                <a:ea typeface="+mj-ea"/>
                <a:cs typeface="+mj-cs"/>
              </a:rPr>
              <a:t>The</a:t>
            </a:r>
            <a:r>
              <a:rPr lang="tr-TR" sz="4400" dirty="0">
                <a:effectLst>
                  <a:outerShdw blurRad="38100" dist="38100" dir="2700000" algn="tl">
                    <a:srgbClr val="FFFFFF"/>
                  </a:outerShdw>
                </a:effectLst>
                <a:latin typeface="+mj-lt"/>
                <a:ea typeface="+mj-ea"/>
                <a:cs typeface="+mj-cs"/>
              </a:rPr>
              <a:t> </a:t>
            </a:r>
            <a:r>
              <a:rPr lang="tr-TR" sz="4400" dirty="0" err="1">
                <a:effectLst>
                  <a:outerShdw blurRad="38100" dist="38100" dir="2700000" algn="tl">
                    <a:srgbClr val="FFFFFF"/>
                  </a:outerShdw>
                </a:effectLst>
                <a:latin typeface="+mj-lt"/>
                <a:ea typeface="+mj-ea"/>
                <a:cs typeface="+mj-cs"/>
              </a:rPr>
              <a:t>Internship</a:t>
            </a:r>
            <a:endParaRPr lang="tr-TR" sz="4400" dirty="0">
              <a:effectLst>
                <a:outerShdw blurRad="38100" dist="38100" dir="2700000" algn="tl">
                  <a:srgbClr val="FFFFFF"/>
                </a:outerShdw>
              </a:effectLst>
              <a:latin typeface="+mj-lt"/>
              <a:ea typeface="+mj-ea"/>
              <a:cs typeface="+mj-cs"/>
            </a:endParaRPr>
          </a:p>
        </p:txBody>
      </p:sp>
      <p:sp>
        <p:nvSpPr>
          <p:cNvPr id="10243" name="Dikdörtgen 2">
            <a:extLst>
              <a:ext uri="{FF2B5EF4-FFF2-40B4-BE49-F238E27FC236}">
                <a16:creationId xmlns:a16="http://schemas.microsoft.com/office/drawing/2014/main" id="{BA446268-CEB3-4ECB-99EC-771D253B3B82}"/>
              </a:ext>
            </a:extLst>
          </p:cNvPr>
          <p:cNvSpPr>
            <a:spLocks noChangeArrowheads="1"/>
          </p:cNvSpPr>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r>
              <a:rPr lang="tr-TR" dirty="0" err="1"/>
              <a:t>To</a:t>
            </a:r>
            <a:r>
              <a:rPr lang="tr-TR" dirty="0"/>
              <a:t> </a:t>
            </a:r>
            <a:r>
              <a:rPr lang="tr-TR" dirty="0" err="1"/>
              <a:t>help</a:t>
            </a:r>
            <a:r>
              <a:rPr lang="tr-TR" dirty="0"/>
              <a:t> </a:t>
            </a:r>
            <a:r>
              <a:rPr lang="tr-TR" dirty="0" err="1"/>
              <a:t>students</a:t>
            </a:r>
            <a:r>
              <a:rPr lang="tr-TR" dirty="0"/>
              <a:t> </a:t>
            </a:r>
            <a:r>
              <a:rPr lang="tr-TR" dirty="0" err="1"/>
              <a:t>improve</a:t>
            </a:r>
            <a:r>
              <a:rPr lang="tr-TR" dirty="0"/>
              <a:t> </a:t>
            </a:r>
            <a:r>
              <a:rPr lang="tr-TR" dirty="0" err="1"/>
              <a:t>their</a:t>
            </a:r>
            <a:r>
              <a:rPr lang="tr-TR" dirty="0"/>
              <a:t> </a:t>
            </a:r>
            <a:r>
              <a:rPr lang="tr-TR" dirty="0" err="1"/>
              <a:t>professional</a:t>
            </a:r>
            <a:r>
              <a:rPr lang="tr-TR" dirty="0"/>
              <a:t> </a:t>
            </a:r>
            <a:r>
              <a:rPr lang="tr-TR" dirty="0" err="1"/>
              <a:t>etiquette</a:t>
            </a:r>
            <a:r>
              <a:rPr lang="tr-TR" dirty="0"/>
              <a:t>, </a:t>
            </a:r>
          </a:p>
          <a:p>
            <a:r>
              <a:rPr lang="tr-TR" dirty="0" err="1"/>
              <a:t>To</a:t>
            </a:r>
            <a:r>
              <a:rPr lang="tr-TR" dirty="0"/>
              <a:t> </a:t>
            </a:r>
            <a:r>
              <a:rPr lang="tr-TR" dirty="0" err="1"/>
              <a:t>increase</a:t>
            </a:r>
            <a:r>
              <a:rPr lang="tr-TR" dirty="0"/>
              <a:t> </a:t>
            </a:r>
            <a:r>
              <a:rPr lang="tr-TR" dirty="0" err="1"/>
              <a:t>their</a:t>
            </a:r>
            <a:r>
              <a:rPr lang="tr-TR" dirty="0"/>
              <a:t> </a:t>
            </a:r>
            <a:r>
              <a:rPr lang="tr-TR" dirty="0" err="1"/>
              <a:t>theoretical</a:t>
            </a:r>
            <a:r>
              <a:rPr lang="tr-TR" dirty="0"/>
              <a:t> </a:t>
            </a:r>
            <a:r>
              <a:rPr lang="tr-TR" dirty="0" err="1"/>
              <a:t>and</a:t>
            </a:r>
            <a:r>
              <a:rPr lang="tr-TR" dirty="0"/>
              <a:t> </a:t>
            </a:r>
            <a:r>
              <a:rPr lang="tr-TR" dirty="0" err="1"/>
              <a:t>practical</a:t>
            </a:r>
            <a:r>
              <a:rPr lang="tr-TR" dirty="0"/>
              <a:t> </a:t>
            </a:r>
            <a:r>
              <a:rPr lang="tr-TR" dirty="0" err="1"/>
              <a:t>experience</a:t>
            </a:r>
            <a:r>
              <a:rPr lang="tr-TR" dirty="0"/>
              <a:t> </a:t>
            </a:r>
            <a:r>
              <a:rPr lang="tr-TR" dirty="0" err="1"/>
              <a:t>regarding</a:t>
            </a:r>
            <a:r>
              <a:rPr lang="tr-TR" dirty="0"/>
              <a:t> </a:t>
            </a:r>
            <a:r>
              <a:rPr lang="tr-TR" dirty="0" err="1"/>
              <a:t>their</a:t>
            </a:r>
            <a:r>
              <a:rPr lang="tr-TR" dirty="0"/>
              <a:t> </a:t>
            </a:r>
            <a:r>
              <a:rPr lang="tr-TR" dirty="0" err="1"/>
              <a:t>profession</a:t>
            </a:r>
            <a:r>
              <a:rPr lang="tr-TR" dirty="0"/>
              <a:t>, </a:t>
            </a:r>
          </a:p>
          <a:p>
            <a:r>
              <a:rPr lang="tr-TR" dirty="0" err="1"/>
              <a:t>To</a:t>
            </a:r>
            <a:r>
              <a:rPr lang="tr-TR" dirty="0"/>
              <a:t> </a:t>
            </a:r>
            <a:r>
              <a:rPr lang="tr-TR" dirty="0" err="1"/>
              <a:t>get</a:t>
            </a:r>
            <a:r>
              <a:rPr lang="tr-TR" dirty="0"/>
              <a:t> </a:t>
            </a:r>
            <a:r>
              <a:rPr lang="tr-TR" dirty="0" err="1"/>
              <a:t>to</a:t>
            </a:r>
            <a:r>
              <a:rPr lang="tr-TR" dirty="0"/>
              <a:t> </a:t>
            </a:r>
            <a:r>
              <a:rPr lang="tr-TR" dirty="0" err="1"/>
              <a:t>know</a:t>
            </a:r>
            <a:r>
              <a:rPr lang="tr-TR" dirty="0"/>
              <a:t> </a:t>
            </a:r>
            <a:r>
              <a:rPr lang="tr-TR" dirty="0" err="1"/>
              <a:t>the</a:t>
            </a:r>
            <a:r>
              <a:rPr lang="tr-TR" dirty="0"/>
              <a:t> </a:t>
            </a:r>
            <a:r>
              <a:rPr lang="tr-TR" dirty="0" err="1"/>
              <a:t>industrial</a:t>
            </a:r>
            <a:r>
              <a:rPr lang="tr-TR" dirty="0"/>
              <a:t> </a:t>
            </a:r>
            <a:r>
              <a:rPr lang="tr-TR" dirty="0" err="1"/>
              <a:t>environment</a:t>
            </a:r>
            <a:r>
              <a:rPr lang="tr-TR" dirty="0"/>
              <a:t> </a:t>
            </a:r>
            <a:r>
              <a:rPr lang="tr-TR" dirty="0" err="1"/>
              <a:t>and</a:t>
            </a:r>
            <a:r>
              <a:rPr lang="tr-TR" dirty="0"/>
              <a:t> </a:t>
            </a:r>
            <a:r>
              <a:rPr lang="tr-TR" dirty="0" err="1"/>
              <a:t>business</a:t>
            </a:r>
            <a:r>
              <a:rPr lang="tr-TR" dirty="0"/>
              <a:t> life, </a:t>
            </a:r>
          </a:p>
          <a:p>
            <a:r>
              <a:rPr lang="tr-TR" dirty="0" err="1"/>
              <a:t>To</a:t>
            </a:r>
            <a:r>
              <a:rPr lang="tr-TR" dirty="0"/>
              <a:t> </a:t>
            </a:r>
            <a:r>
              <a:rPr lang="tr-TR" dirty="0" err="1"/>
              <a:t>build</a:t>
            </a:r>
            <a:r>
              <a:rPr lang="tr-TR" dirty="0"/>
              <a:t> </a:t>
            </a:r>
            <a:r>
              <a:rPr lang="tr-TR" dirty="0" err="1"/>
              <a:t>new</a:t>
            </a:r>
            <a:r>
              <a:rPr lang="tr-TR" dirty="0"/>
              <a:t> </a:t>
            </a:r>
            <a:r>
              <a:rPr lang="tr-TR" dirty="0" err="1"/>
              <a:t>business</a:t>
            </a:r>
            <a:r>
              <a:rPr lang="tr-TR" dirty="0"/>
              <a:t> </a:t>
            </a:r>
            <a:r>
              <a:rPr lang="tr-TR" dirty="0" err="1"/>
              <a:t>relationships</a:t>
            </a:r>
            <a:r>
              <a:rPr lang="tr-TR" dirty="0"/>
              <a:t>, </a:t>
            </a:r>
          </a:p>
          <a:p>
            <a:r>
              <a:rPr lang="tr-TR" dirty="0" err="1"/>
              <a:t>To</a:t>
            </a:r>
            <a:r>
              <a:rPr lang="tr-TR" dirty="0"/>
              <a:t> </a:t>
            </a:r>
            <a:r>
              <a:rPr lang="tr-TR" dirty="0" err="1"/>
              <a:t>enable</a:t>
            </a:r>
            <a:r>
              <a:rPr lang="tr-TR" dirty="0"/>
              <a:t> </a:t>
            </a:r>
            <a:r>
              <a:rPr lang="tr-TR" dirty="0" err="1"/>
              <a:t>them</a:t>
            </a:r>
            <a:r>
              <a:rPr lang="tr-TR" dirty="0"/>
              <a:t> </a:t>
            </a:r>
            <a:r>
              <a:rPr lang="tr-TR" dirty="0" err="1"/>
              <a:t>to</a:t>
            </a:r>
            <a:r>
              <a:rPr lang="tr-TR" dirty="0"/>
              <a:t> put </a:t>
            </a:r>
            <a:r>
              <a:rPr lang="tr-TR" dirty="0" err="1"/>
              <a:t>the</a:t>
            </a:r>
            <a:r>
              <a:rPr lang="tr-TR" dirty="0"/>
              <a:t> </a:t>
            </a:r>
            <a:r>
              <a:rPr lang="tr-TR" dirty="0" err="1"/>
              <a:t>knowledge</a:t>
            </a:r>
            <a:r>
              <a:rPr lang="tr-TR" dirty="0"/>
              <a:t> </a:t>
            </a:r>
            <a:r>
              <a:rPr lang="tr-TR" dirty="0" err="1"/>
              <a:t>acquired</a:t>
            </a:r>
            <a:r>
              <a:rPr lang="tr-TR" dirty="0"/>
              <a:t> </a:t>
            </a:r>
            <a:r>
              <a:rPr lang="tr-TR" dirty="0" err="1"/>
              <a:t>during</a:t>
            </a:r>
            <a:r>
              <a:rPr lang="tr-TR" dirty="0"/>
              <a:t> </a:t>
            </a:r>
            <a:r>
              <a:rPr lang="tr-TR" dirty="0" err="1"/>
              <a:t>their</a:t>
            </a:r>
            <a:r>
              <a:rPr lang="tr-TR" dirty="0"/>
              <a:t> </a:t>
            </a:r>
            <a:r>
              <a:rPr lang="tr-TR" dirty="0" err="1"/>
              <a:t>undergraduate</a:t>
            </a:r>
            <a:r>
              <a:rPr lang="tr-TR" dirty="0"/>
              <a:t> </a:t>
            </a:r>
            <a:r>
              <a:rPr lang="tr-TR" dirty="0" err="1"/>
              <a:t>education</a:t>
            </a:r>
            <a:r>
              <a:rPr lang="tr-TR" dirty="0"/>
              <a:t> </a:t>
            </a:r>
            <a:r>
              <a:rPr lang="tr-TR" dirty="0" err="1"/>
              <a:t>into</a:t>
            </a:r>
            <a:r>
              <a:rPr lang="tr-TR" dirty="0"/>
              <a:t> </a:t>
            </a:r>
            <a:r>
              <a:rPr lang="tr-TR" dirty="0" err="1"/>
              <a:t>practice</a:t>
            </a:r>
            <a:r>
              <a:rPr lang="tr-TR"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a:extLst>
              <a:ext uri="{FF2B5EF4-FFF2-40B4-BE49-F238E27FC236}">
                <a16:creationId xmlns:a16="http://schemas.microsoft.com/office/drawing/2014/main" id="{F7A60F2E-7FB0-4D38-8FD7-847995FEF3F4}"/>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Principles-1 : </a:t>
            </a:r>
          </a:p>
        </p:txBody>
      </p:sp>
      <p:sp>
        <p:nvSpPr>
          <p:cNvPr id="11266" name="Dikdörtgen 4">
            <a:extLst>
              <a:ext uri="{FF2B5EF4-FFF2-40B4-BE49-F238E27FC236}">
                <a16:creationId xmlns:a16="http://schemas.microsoft.com/office/drawing/2014/main" id="{32F51BC8-3974-4A4C-9DB5-7973F28471F0}"/>
              </a:ext>
            </a:extLst>
          </p:cNvPr>
          <p:cNvSpPr>
            <a:spLocks noChangeArrowheads="1"/>
          </p:cNvSpPr>
          <p:nvPr/>
        </p:nvSpPr>
        <p:spPr bwMode="auto">
          <a:xfrm>
            <a:off x="323528" y="1131888"/>
            <a:ext cx="8496944" cy="541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50000"/>
              </a:lnSpc>
            </a:pPr>
            <a:r>
              <a:rPr lang="tr-TR" sz="1200" dirty="0" err="1"/>
              <a:t>Internships</a:t>
            </a:r>
            <a:r>
              <a:rPr lang="tr-TR" sz="1200" dirty="0"/>
              <a:t> </a:t>
            </a:r>
            <a:r>
              <a:rPr lang="tr-TR" sz="1200" dirty="0" err="1"/>
              <a:t>are</a:t>
            </a:r>
            <a:r>
              <a:rPr lang="tr-TR" sz="1200" dirty="0"/>
              <a:t> </a:t>
            </a:r>
            <a:r>
              <a:rPr lang="tr-TR" sz="1200" dirty="0" err="1"/>
              <a:t>intended</a:t>
            </a:r>
            <a:r>
              <a:rPr lang="tr-TR" sz="1200" dirty="0"/>
              <a:t> </a:t>
            </a:r>
            <a:r>
              <a:rPr lang="tr-TR" sz="1200" dirty="0" err="1"/>
              <a:t>to</a:t>
            </a:r>
            <a:r>
              <a:rPr lang="tr-TR" sz="1200" dirty="0"/>
              <a:t> </a:t>
            </a:r>
            <a:r>
              <a:rPr lang="tr-TR" sz="1200" dirty="0" err="1"/>
              <a:t>reinforce</a:t>
            </a:r>
            <a:r>
              <a:rPr lang="tr-TR" sz="1200" dirty="0"/>
              <a:t> </a:t>
            </a:r>
            <a:r>
              <a:rPr lang="tr-TR" sz="1200" dirty="0" err="1"/>
              <a:t>the</a:t>
            </a:r>
            <a:r>
              <a:rPr lang="tr-TR" sz="1200" dirty="0"/>
              <a:t> </a:t>
            </a:r>
            <a:r>
              <a:rPr lang="tr-TR" sz="1200" dirty="0" err="1"/>
              <a:t>theoretical</a:t>
            </a:r>
            <a:r>
              <a:rPr lang="tr-TR" sz="1200" dirty="0"/>
              <a:t> </a:t>
            </a:r>
            <a:r>
              <a:rPr lang="tr-TR" sz="1200" dirty="0" err="1"/>
              <a:t>and</a:t>
            </a:r>
            <a:r>
              <a:rPr lang="tr-TR" sz="1200" dirty="0"/>
              <a:t> </a:t>
            </a:r>
            <a:r>
              <a:rPr lang="tr-TR" sz="1200" dirty="0" err="1"/>
              <a:t>applied</a:t>
            </a:r>
            <a:r>
              <a:rPr lang="tr-TR" sz="1200" dirty="0"/>
              <a:t> </a:t>
            </a:r>
            <a:r>
              <a:rPr lang="tr-TR" sz="1200" dirty="0" err="1"/>
              <a:t>knowledge</a:t>
            </a:r>
            <a:r>
              <a:rPr lang="tr-TR" sz="1200" dirty="0"/>
              <a:t> </a:t>
            </a:r>
            <a:r>
              <a:rPr lang="tr-TR" sz="1200" dirty="0" err="1"/>
              <a:t>acquired</a:t>
            </a:r>
            <a:r>
              <a:rPr lang="tr-TR" sz="1200" dirty="0"/>
              <a:t> in </a:t>
            </a:r>
            <a:r>
              <a:rPr lang="tr-TR" sz="1200" dirty="0" err="1"/>
              <a:t>undergraduate</a:t>
            </a:r>
            <a:r>
              <a:rPr lang="tr-TR" sz="1200" dirty="0"/>
              <a:t> </a:t>
            </a:r>
            <a:r>
              <a:rPr lang="tr-TR" sz="1200" dirty="0" err="1"/>
              <a:t>education</a:t>
            </a:r>
            <a:r>
              <a:rPr lang="tr-TR" sz="1200" dirty="0"/>
              <a:t>. </a:t>
            </a:r>
          </a:p>
          <a:p>
            <a:pPr>
              <a:lnSpc>
                <a:spcPct val="150000"/>
              </a:lnSpc>
            </a:pPr>
            <a:r>
              <a:rPr lang="tr-TR" sz="1200" dirty="0" err="1"/>
              <a:t>Internships</a:t>
            </a:r>
            <a:r>
              <a:rPr lang="tr-TR" sz="1200" dirty="0"/>
              <a:t> can be </a:t>
            </a:r>
            <a:r>
              <a:rPr lang="tr-TR" sz="1200" dirty="0" err="1"/>
              <a:t>carried</a:t>
            </a:r>
            <a:r>
              <a:rPr lang="tr-TR" sz="1200" dirty="0"/>
              <a:t> </a:t>
            </a:r>
            <a:r>
              <a:rPr lang="tr-TR" sz="1200" dirty="0" err="1"/>
              <a:t>out</a:t>
            </a:r>
            <a:r>
              <a:rPr lang="tr-TR" sz="1200" dirty="0"/>
              <a:t> </a:t>
            </a:r>
            <a:r>
              <a:rPr lang="tr-TR" sz="1200" dirty="0" err="1">
                <a:solidFill>
                  <a:srgbClr val="FF0000"/>
                </a:solidFill>
              </a:rPr>
              <a:t>domestically</a:t>
            </a:r>
            <a:r>
              <a:rPr lang="tr-TR" sz="1200" dirty="0">
                <a:solidFill>
                  <a:srgbClr val="FF0000"/>
                </a:solidFill>
              </a:rPr>
              <a:t> </a:t>
            </a:r>
            <a:r>
              <a:rPr lang="tr-TR" sz="1200" dirty="0" err="1">
                <a:solidFill>
                  <a:srgbClr val="FF0000"/>
                </a:solidFill>
              </a:rPr>
              <a:t>or</a:t>
            </a:r>
            <a:r>
              <a:rPr lang="tr-TR" sz="1200" dirty="0">
                <a:solidFill>
                  <a:srgbClr val="FF0000"/>
                </a:solidFill>
              </a:rPr>
              <a:t> </a:t>
            </a:r>
            <a:r>
              <a:rPr lang="tr-TR" sz="1200" dirty="0" err="1">
                <a:solidFill>
                  <a:srgbClr val="FF0000"/>
                </a:solidFill>
              </a:rPr>
              <a:t>abroad</a:t>
            </a:r>
            <a:r>
              <a:rPr lang="tr-TR" sz="1200" dirty="0"/>
              <a:t>. </a:t>
            </a:r>
          </a:p>
          <a:p>
            <a:pPr>
              <a:lnSpc>
                <a:spcPct val="150000"/>
              </a:lnSpc>
            </a:pPr>
            <a:r>
              <a:rPr lang="tr-TR" sz="1200" dirty="0" err="1"/>
              <a:t>In</a:t>
            </a:r>
            <a:r>
              <a:rPr lang="tr-TR" sz="1200" dirty="0"/>
              <a:t> </a:t>
            </a:r>
            <a:r>
              <a:rPr lang="tr-TR" sz="1200" dirty="0" err="1"/>
              <a:t>the</a:t>
            </a:r>
            <a:r>
              <a:rPr lang="tr-TR" sz="1200" dirty="0"/>
              <a:t> </a:t>
            </a:r>
            <a:r>
              <a:rPr lang="tr-TR" sz="1200" dirty="0" err="1"/>
              <a:t>Department</a:t>
            </a:r>
            <a:r>
              <a:rPr lang="tr-TR" sz="1200" dirty="0"/>
              <a:t> of </a:t>
            </a:r>
            <a:r>
              <a:rPr lang="tr-TR" sz="1200" dirty="0" err="1"/>
              <a:t>Bioengineering</a:t>
            </a:r>
            <a:r>
              <a:rPr lang="tr-TR" sz="1200" dirty="0"/>
              <a:t>, </a:t>
            </a:r>
            <a:r>
              <a:rPr lang="tr-TR" sz="1200" dirty="0" err="1"/>
              <a:t>students</a:t>
            </a:r>
            <a:r>
              <a:rPr lang="tr-TR" sz="1200" dirty="0"/>
              <a:t> </a:t>
            </a:r>
            <a:r>
              <a:rPr lang="tr-TR" sz="1200" dirty="0" err="1"/>
              <a:t>are</a:t>
            </a:r>
            <a:r>
              <a:rPr lang="tr-TR" sz="1200" dirty="0"/>
              <a:t> </a:t>
            </a:r>
            <a:r>
              <a:rPr lang="tr-TR" sz="1200" dirty="0" err="1">
                <a:solidFill>
                  <a:srgbClr val="FF0000"/>
                </a:solidFill>
              </a:rPr>
              <a:t>required</a:t>
            </a:r>
            <a:r>
              <a:rPr lang="tr-TR" sz="1200" dirty="0">
                <a:solidFill>
                  <a:srgbClr val="FF0000"/>
                </a:solidFill>
              </a:rPr>
              <a:t> </a:t>
            </a:r>
            <a:r>
              <a:rPr lang="tr-TR" sz="1200" dirty="0" err="1">
                <a:solidFill>
                  <a:srgbClr val="FF0000"/>
                </a:solidFill>
              </a:rPr>
              <a:t>to</a:t>
            </a:r>
            <a:r>
              <a:rPr lang="tr-TR" sz="1200" dirty="0">
                <a:solidFill>
                  <a:srgbClr val="FF0000"/>
                </a:solidFill>
              </a:rPr>
              <a:t> </a:t>
            </a:r>
            <a:r>
              <a:rPr lang="tr-TR" sz="1200" dirty="0" err="1">
                <a:solidFill>
                  <a:srgbClr val="FF0000"/>
                </a:solidFill>
              </a:rPr>
              <a:t>complete</a:t>
            </a:r>
            <a:r>
              <a:rPr lang="tr-TR" sz="1200" dirty="0">
                <a:solidFill>
                  <a:srgbClr val="FF0000"/>
                </a:solidFill>
              </a:rPr>
              <a:t> a total of 2 (two) </a:t>
            </a:r>
            <a:r>
              <a:rPr lang="tr-TR" sz="1200" dirty="0" err="1">
                <a:solidFill>
                  <a:srgbClr val="FF0000"/>
                </a:solidFill>
              </a:rPr>
              <a:t>different</a:t>
            </a:r>
            <a:r>
              <a:rPr lang="tr-TR" sz="1200" dirty="0">
                <a:solidFill>
                  <a:srgbClr val="FF0000"/>
                </a:solidFill>
              </a:rPr>
              <a:t> </a:t>
            </a:r>
            <a:r>
              <a:rPr lang="tr-TR" sz="1200" dirty="0" err="1">
                <a:solidFill>
                  <a:srgbClr val="FF0000"/>
                </a:solidFill>
              </a:rPr>
              <a:t>internships</a:t>
            </a:r>
            <a:r>
              <a:rPr lang="tr-TR" sz="1200" dirty="0">
                <a:solidFill>
                  <a:srgbClr val="FF0000"/>
                </a:solidFill>
              </a:rPr>
              <a:t>—</a:t>
            </a:r>
            <a:r>
              <a:rPr lang="tr-TR" sz="1200" dirty="0" err="1">
                <a:solidFill>
                  <a:srgbClr val="FF0000"/>
                </a:solidFill>
              </a:rPr>
              <a:t>namely</a:t>
            </a:r>
            <a:r>
              <a:rPr lang="tr-TR" sz="1200" dirty="0">
                <a:solidFill>
                  <a:srgbClr val="FF0000"/>
                </a:solidFill>
              </a:rPr>
              <a:t> </a:t>
            </a:r>
            <a:r>
              <a:rPr lang="tr-TR" sz="1200" dirty="0" err="1">
                <a:solidFill>
                  <a:srgbClr val="FF0000"/>
                </a:solidFill>
              </a:rPr>
              <a:t>Laboratory</a:t>
            </a:r>
            <a:r>
              <a:rPr lang="tr-TR" sz="1200" dirty="0">
                <a:solidFill>
                  <a:srgbClr val="FF0000"/>
                </a:solidFill>
              </a:rPr>
              <a:t> </a:t>
            </a:r>
            <a:r>
              <a:rPr lang="tr-TR" sz="1200" dirty="0" err="1">
                <a:solidFill>
                  <a:srgbClr val="FF0000"/>
                </a:solidFill>
              </a:rPr>
              <a:t>Internship</a:t>
            </a:r>
            <a:r>
              <a:rPr lang="tr-TR" sz="1200" dirty="0">
                <a:solidFill>
                  <a:srgbClr val="FF0000"/>
                </a:solidFill>
              </a:rPr>
              <a:t> </a:t>
            </a:r>
            <a:r>
              <a:rPr lang="tr-TR" sz="1200" dirty="0" err="1">
                <a:solidFill>
                  <a:srgbClr val="FF0000"/>
                </a:solidFill>
              </a:rPr>
              <a:t>and</a:t>
            </a:r>
            <a:r>
              <a:rPr lang="tr-TR" sz="1200" dirty="0">
                <a:solidFill>
                  <a:srgbClr val="FF0000"/>
                </a:solidFill>
              </a:rPr>
              <a:t> </a:t>
            </a:r>
            <a:r>
              <a:rPr lang="tr-TR" sz="1200" dirty="0" err="1">
                <a:solidFill>
                  <a:srgbClr val="FF0000"/>
                </a:solidFill>
              </a:rPr>
              <a:t>Production</a:t>
            </a:r>
            <a:r>
              <a:rPr lang="tr-TR" sz="1200" dirty="0">
                <a:solidFill>
                  <a:srgbClr val="FF0000"/>
                </a:solidFill>
              </a:rPr>
              <a:t> </a:t>
            </a:r>
            <a:r>
              <a:rPr lang="tr-TR" sz="1200" dirty="0" err="1">
                <a:solidFill>
                  <a:srgbClr val="FF0000"/>
                </a:solidFill>
              </a:rPr>
              <a:t>Internship</a:t>
            </a:r>
            <a:r>
              <a:rPr lang="tr-TR" sz="1200" dirty="0">
                <a:solidFill>
                  <a:srgbClr val="FF0000"/>
                </a:solidFill>
              </a:rPr>
              <a:t>—</a:t>
            </a:r>
            <a:r>
              <a:rPr lang="tr-TR" sz="1200" dirty="0" err="1">
                <a:solidFill>
                  <a:srgbClr val="FF0000"/>
                </a:solidFill>
              </a:rPr>
              <a:t>each</a:t>
            </a:r>
            <a:r>
              <a:rPr lang="tr-TR" sz="1200" dirty="0">
                <a:solidFill>
                  <a:srgbClr val="FF0000"/>
                </a:solidFill>
              </a:rPr>
              <a:t> </a:t>
            </a:r>
            <a:r>
              <a:rPr lang="tr-TR" sz="1200" dirty="0" err="1">
                <a:solidFill>
                  <a:srgbClr val="FF0000"/>
                </a:solidFill>
              </a:rPr>
              <a:t>lasting</a:t>
            </a:r>
            <a:r>
              <a:rPr lang="tr-TR" sz="1200" dirty="0">
                <a:solidFill>
                  <a:srgbClr val="FF0000"/>
                </a:solidFill>
              </a:rPr>
              <a:t> 20 (</a:t>
            </a:r>
            <a:r>
              <a:rPr lang="tr-TR" sz="1200" dirty="0" err="1">
                <a:solidFill>
                  <a:srgbClr val="FF0000"/>
                </a:solidFill>
              </a:rPr>
              <a:t>twenty</a:t>
            </a:r>
            <a:r>
              <a:rPr lang="tr-TR" sz="1200" dirty="0">
                <a:solidFill>
                  <a:srgbClr val="FF0000"/>
                </a:solidFill>
              </a:rPr>
              <a:t>) </a:t>
            </a:r>
            <a:r>
              <a:rPr lang="tr-TR" sz="1200" dirty="0" err="1">
                <a:solidFill>
                  <a:srgbClr val="FF0000"/>
                </a:solidFill>
              </a:rPr>
              <a:t>working</a:t>
            </a:r>
            <a:r>
              <a:rPr lang="tr-TR" sz="1200" dirty="0">
                <a:solidFill>
                  <a:srgbClr val="FF0000"/>
                </a:solidFill>
              </a:rPr>
              <a:t> </a:t>
            </a:r>
            <a:r>
              <a:rPr lang="tr-TR" sz="1200" dirty="0" err="1">
                <a:solidFill>
                  <a:srgbClr val="FF0000"/>
                </a:solidFill>
              </a:rPr>
              <a:t>days</a:t>
            </a:r>
            <a:r>
              <a:rPr lang="tr-TR" sz="1200" dirty="0"/>
              <a:t>, in </a:t>
            </a:r>
            <a:r>
              <a:rPr lang="tr-TR" sz="1200" dirty="0" err="1"/>
              <a:t>order</a:t>
            </a:r>
            <a:r>
              <a:rPr lang="tr-TR" sz="1200" dirty="0"/>
              <a:t> </a:t>
            </a:r>
            <a:r>
              <a:rPr lang="tr-TR" sz="1200" dirty="0" err="1"/>
              <a:t>to</a:t>
            </a:r>
            <a:r>
              <a:rPr lang="tr-TR" sz="1200" dirty="0"/>
              <a:t> </a:t>
            </a:r>
            <a:r>
              <a:rPr lang="tr-TR" sz="1200" dirty="0" err="1"/>
              <a:t>increase</a:t>
            </a:r>
            <a:r>
              <a:rPr lang="tr-TR" sz="1200" dirty="0"/>
              <a:t> </a:t>
            </a:r>
            <a:r>
              <a:rPr lang="tr-TR" sz="1200" dirty="0" err="1"/>
              <a:t>their</a:t>
            </a:r>
            <a:r>
              <a:rPr lang="tr-TR" sz="1200" dirty="0"/>
              <a:t> </a:t>
            </a:r>
            <a:r>
              <a:rPr lang="tr-TR" sz="1200" dirty="0" err="1"/>
              <a:t>professional</a:t>
            </a:r>
            <a:r>
              <a:rPr lang="tr-TR" sz="1200" dirty="0"/>
              <a:t> </a:t>
            </a:r>
            <a:r>
              <a:rPr lang="tr-TR" sz="1200" dirty="0" err="1"/>
              <a:t>knowledge</a:t>
            </a:r>
            <a:r>
              <a:rPr lang="tr-TR" sz="1200" dirty="0"/>
              <a:t>, </a:t>
            </a:r>
            <a:r>
              <a:rPr lang="tr-TR" sz="1200" dirty="0" err="1"/>
              <a:t>skills</a:t>
            </a:r>
            <a:r>
              <a:rPr lang="tr-TR" sz="1200" dirty="0"/>
              <a:t>, </a:t>
            </a:r>
            <a:r>
              <a:rPr lang="tr-TR" sz="1200" dirty="0" err="1"/>
              <a:t>and</a:t>
            </a:r>
            <a:r>
              <a:rPr lang="tr-TR" sz="1200" dirty="0"/>
              <a:t> </a:t>
            </a:r>
            <a:r>
              <a:rPr lang="tr-TR" sz="1200" dirty="0" err="1"/>
              <a:t>experience</a:t>
            </a:r>
            <a:r>
              <a:rPr lang="tr-TR" sz="1200" dirty="0"/>
              <a:t>. </a:t>
            </a:r>
            <a:r>
              <a:rPr lang="tr-TR" sz="1200" dirty="0" err="1"/>
              <a:t>Mandatory</a:t>
            </a:r>
            <a:r>
              <a:rPr lang="tr-TR" sz="1200" dirty="0"/>
              <a:t> </a:t>
            </a:r>
            <a:r>
              <a:rPr lang="tr-TR" sz="1200" dirty="0" err="1"/>
              <a:t>internships</a:t>
            </a:r>
            <a:r>
              <a:rPr lang="tr-TR" sz="1200" dirty="0"/>
              <a:t> </a:t>
            </a:r>
            <a:r>
              <a:rPr lang="tr-TR" sz="1200" dirty="0" err="1"/>
              <a:t>are</a:t>
            </a:r>
            <a:r>
              <a:rPr lang="tr-TR" sz="1200" dirty="0"/>
              <a:t> </a:t>
            </a:r>
            <a:r>
              <a:rPr lang="tr-TR" sz="1200" dirty="0" err="1"/>
              <a:t>compulsory</a:t>
            </a:r>
            <a:r>
              <a:rPr lang="tr-TR" sz="1200" dirty="0"/>
              <a:t> </a:t>
            </a:r>
            <a:r>
              <a:rPr lang="tr-TR" sz="1200" dirty="0" err="1"/>
              <a:t>courses</a:t>
            </a:r>
            <a:r>
              <a:rPr lang="tr-TR" sz="1200" dirty="0"/>
              <a:t> </a:t>
            </a:r>
            <a:r>
              <a:rPr lang="tr-TR" sz="1200" dirty="0" err="1"/>
              <a:t>listed</a:t>
            </a:r>
            <a:r>
              <a:rPr lang="tr-TR" sz="1200" dirty="0"/>
              <a:t> in </a:t>
            </a:r>
            <a:r>
              <a:rPr lang="tr-TR" sz="1200" dirty="0" err="1"/>
              <a:t>the</a:t>
            </a:r>
            <a:r>
              <a:rPr lang="tr-TR" sz="1200" dirty="0"/>
              <a:t> </a:t>
            </a:r>
            <a:r>
              <a:rPr lang="tr-TR" sz="1200" dirty="0" err="1"/>
              <a:t>Department</a:t>
            </a:r>
            <a:r>
              <a:rPr lang="tr-TR" sz="1200" dirty="0"/>
              <a:t> </a:t>
            </a:r>
            <a:r>
              <a:rPr lang="tr-TR" sz="1200" dirty="0" err="1"/>
              <a:t>Curriculum</a:t>
            </a:r>
            <a:r>
              <a:rPr lang="tr-TR" sz="1200" dirty="0"/>
              <a:t> as </a:t>
            </a:r>
            <a:r>
              <a:rPr lang="tr-TR" sz="1200" dirty="0" err="1"/>
              <a:t>Internship</a:t>
            </a:r>
            <a:r>
              <a:rPr lang="tr-TR" sz="1200" dirty="0"/>
              <a:t> 1 </a:t>
            </a:r>
            <a:r>
              <a:rPr lang="tr-TR" sz="1200" dirty="0" err="1"/>
              <a:t>and</a:t>
            </a:r>
            <a:r>
              <a:rPr lang="tr-TR" sz="1200" dirty="0"/>
              <a:t> </a:t>
            </a:r>
            <a:r>
              <a:rPr lang="tr-TR" sz="1200" dirty="0" err="1"/>
              <a:t>Internship</a:t>
            </a:r>
            <a:r>
              <a:rPr lang="tr-TR" sz="1200" dirty="0"/>
              <a:t> 2, </a:t>
            </a:r>
            <a:r>
              <a:rPr lang="tr-TR" sz="1200" dirty="0" err="1"/>
              <a:t>which</a:t>
            </a:r>
            <a:r>
              <a:rPr lang="tr-TR" sz="1200" dirty="0"/>
              <a:t> </a:t>
            </a:r>
            <a:r>
              <a:rPr lang="tr-TR" sz="1200" dirty="0" err="1"/>
              <a:t>must</a:t>
            </a:r>
            <a:r>
              <a:rPr lang="tr-TR" sz="1200" dirty="0"/>
              <a:t> be </a:t>
            </a:r>
            <a:r>
              <a:rPr lang="tr-TR" sz="1200" dirty="0" err="1"/>
              <a:t>carried</a:t>
            </a:r>
            <a:r>
              <a:rPr lang="tr-TR" sz="1200" dirty="0"/>
              <a:t> </a:t>
            </a:r>
            <a:r>
              <a:rPr lang="tr-TR" sz="1200" dirty="0" err="1"/>
              <a:t>out</a:t>
            </a:r>
            <a:r>
              <a:rPr lang="tr-TR" sz="1200" dirty="0"/>
              <a:t> </a:t>
            </a:r>
            <a:r>
              <a:rPr lang="tr-TR" sz="1200" dirty="0" err="1"/>
              <a:t>within</a:t>
            </a:r>
            <a:r>
              <a:rPr lang="tr-TR" sz="1200" dirty="0"/>
              <a:t> </a:t>
            </a:r>
            <a:r>
              <a:rPr lang="tr-TR" sz="1200" dirty="0" err="1"/>
              <a:t>the</a:t>
            </a:r>
            <a:r>
              <a:rPr lang="tr-TR" sz="1200" dirty="0"/>
              <a:t> </a:t>
            </a:r>
            <a:r>
              <a:rPr lang="tr-TR" sz="1200" dirty="0" err="1"/>
              <a:t>framework</a:t>
            </a:r>
            <a:r>
              <a:rPr lang="tr-TR" sz="1200" dirty="0"/>
              <a:t> of </a:t>
            </a:r>
            <a:r>
              <a:rPr lang="tr-TR" sz="1200" dirty="0" err="1"/>
              <a:t>internship</a:t>
            </a:r>
            <a:r>
              <a:rPr lang="tr-TR" sz="1200" dirty="0"/>
              <a:t> </a:t>
            </a:r>
            <a:r>
              <a:rPr lang="tr-TR" sz="1200" dirty="0" err="1"/>
              <a:t>principles</a:t>
            </a:r>
            <a:r>
              <a:rPr lang="tr-TR" sz="1200" dirty="0"/>
              <a:t>. </a:t>
            </a:r>
          </a:p>
          <a:p>
            <a:pPr>
              <a:lnSpc>
                <a:spcPct val="150000"/>
              </a:lnSpc>
            </a:pPr>
            <a:r>
              <a:rPr lang="tr-TR" sz="1200" dirty="0" err="1"/>
              <a:t>The</a:t>
            </a:r>
            <a:r>
              <a:rPr lang="tr-TR" sz="1200" dirty="0"/>
              <a:t> </a:t>
            </a:r>
            <a:r>
              <a:rPr lang="tr-TR" sz="1200" dirty="0" err="1"/>
              <a:t>internship</a:t>
            </a:r>
            <a:r>
              <a:rPr lang="tr-TR" sz="1200" dirty="0"/>
              <a:t> </a:t>
            </a:r>
            <a:r>
              <a:rPr lang="tr-TR" sz="1200" dirty="0" err="1"/>
              <a:t>duration</a:t>
            </a:r>
            <a:r>
              <a:rPr lang="tr-TR" sz="1200" dirty="0"/>
              <a:t> is 20 </a:t>
            </a:r>
            <a:r>
              <a:rPr lang="tr-TR" sz="1200" dirty="0" err="1"/>
              <a:t>working</a:t>
            </a:r>
            <a:r>
              <a:rPr lang="tr-TR" sz="1200" dirty="0"/>
              <a:t> </a:t>
            </a:r>
            <a:r>
              <a:rPr lang="tr-TR" sz="1200" dirty="0" err="1"/>
              <a:t>days</a:t>
            </a:r>
            <a:r>
              <a:rPr lang="tr-TR" sz="1200" dirty="0"/>
              <a:t> </a:t>
            </a:r>
            <a:r>
              <a:rPr lang="tr-TR" sz="1200" dirty="0" err="1"/>
              <a:t>separately</a:t>
            </a:r>
            <a:r>
              <a:rPr lang="tr-TR" sz="1200" dirty="0"/>
              <a:t> </a:t>
            </a:r>
            <a:r>
              <a:rPr lang="tr-TR" sz="1200" dirty="0" err="1"/>
              <a:t>for</a:t>
            </a:r>
            <a:r>
              <a:rPr lang="tr-TR" sz="1200" dirty="0"/>
              <a:t> </a:t>
            </a:r>
            <a:r>
              <a:rPr lang="tr-TR" sz="1200" dirty="0" err="1"/>
              <a:t>both</a:t>
            </a:r>
            <a:r>
              <a:rPr lang="tr-TR" sz="1200" dirty="0"/>
              <a:t> </a:t>
            </a:r>
            <a:r>
              <a:rPr lang="tr-TR" sz="1200" dirty="0" err="1"/>
              <a:t>internships</a:t>
            </a:r>
            <a:r>
              <a:rPr lang="tr-TR" sz="1200" dirty="0"/>
              <a:t>. </a:t>
            </a:r>
            <a:r>
              <a:rPr lang="tr-TR" sz="1200" dirty="0" err="1">
                <a:solidFill>
                  <a:srgbClr val="FF0000"/>
                </a:solidFill>
              </a:rPr>
              <a:t>Internship</a:t>
            </a:r>
            <a:r>
              <a:rPr lang="tr-TR" sz="1200" dirty="0">
                <a:solidFill>
                  <a:srgbClr val="FF0000"/>
                </a:solidFill>
              </a:rPr>
              <a:t> </a:t>
            </a:r>
            <a:r>
              <a:rPr lang="tr-TR" sz="1200" dirty="0" err="1">
                <a:solidFill>
                  <a:srgbClr val="FF0000"/>
                </a:solidFill>
              </a:rPr>
              <a:t>processes</a:t>
            </a:r>
            <a:r>
              <a:rPr lang="tr-TR" sz="1200" dirty="0">
                <a:solidFill>
                  <a:srgbClr val="FF0000"/>
                </a:solidFill>
              </a:rPr>
              <a:t> </a:t>
            </a:r>
            <a:r>
              <a:rPr lang="tr-TR" sz="1200" dirty="0" err="1">
                <a:solidFill>
                  <a:srgbClr val="FF0000"/>
                </a:solidFill>
              </a:rPr>
              <a:t>are</a:t>
            </a:r>
            <a:r>
              <a:rPr lang="tr-TR" sz="1200" dirty="0">
                <a:solidFill>
                  <a:srgbClr val="FF0000"/>
                </a:solidFill>
              </a:rPr>
              <a:t> </a:t>
            </a:r>
            <a:r>
              <a:rPr lang="tr-TR" sz="1200" dirty="0" err="1">
                <a:solidFill>
                  <a:srgbClr val="FF0000"/>
                </a:solidFill>
              </a:rPr>
              <a:t>conducted</a:t>
            </a:r>
            <a:r>
              <a:rPr lang="tr-TR" sz="1200" dirty="0">
                <a:solidFill>
                  <a:srgbClr val="FF0000"/>
                </a:solidFill>
              </a:rPr>
              <a:t> </a:t>
            </a:r>
            <a:r>
              <a:rPr lang="tr-TR" sz="1200" dirty="0" err="1">
                <a:solidFill>
                  <a:srgbClr val="FF0000"/>
                </a:solidFill>
              </a:rPr>
              <a:t>separately</a:t>
            </a:r>
            <a:r>
              <a:rPr lang="tr-TR" sz="1200" dirty="0">
                <a:solidFill>
                  <a:srgbClr val="FF0000"/>
                </a:solidFill>
              </a:rPr>
              <a:t> </a:t>
            </a:r>
            <a:r>
              <a:rPr lang="tr-TR" sz="1200" dirty="0" err="1">
                <a:solidFill>
                  <a:srgbClr val="FF0000"/>
                </a:solidFill>
              </a:rPr>
              <a:t>for</a:t>
            </a:r>
            <a:r>
              <a:rPr lang="tr-TR" sz="1200" dirty="0">
                <a:solidFill>
                  <a:srgbClr val="FF0000"/>
                </a:solidFill>
              </a:rPr>
              <a:t> </a:t>
            </a:r>
            <a:r>
              <a:rPr lang="tr-TR" sz="1200" dirty="0" err="1">
                <a:solidFill>
                  <a:srgbClr val="FF0000"/>
                </a:solidFill>
              </a:rPr>
              <a:t>both</a:t>
            </a:r>
            <a:r>
              <a:rPr lang="tr-TR" sz="1200" dirty="0">
                <a:solidFill>
                  <a:srgbClr val="FF0000"/>
                </a:solidFill>
              </a:rPr>
              <a:t> </a:t>
            </a:r>
            <a:r>
              <a:rPr lang="tr-TR" sz="1200" dirty="0" err="1">
                <a:solidFill>
                  <a:srgbClr val="FF0000"/>
                </a:solidFill>
              </a:rPr>
              <a:t>internships</a:t>
            </a:r>
            <a:r>
              <a:rPr lang="tr-TR" sz="1200" dirty="0">
                <a:solidFill>
                  <a:srgbClr val="FF0000"/>
                </a:solidFill>
              </a:rPr>
              <a:t>. </a:t>
            </a:r>
            <a:r>
              <a:rPr lang="tr-TR" sz="1200" dirty="0" err="1">
                <a:solidFill>
                  <a:srgbClr val="FF0000"/>
                </a:solidFill>
              </a:rPr>
              <a:t>Internship</a:t>
            </a:r>
            <a:r>
              <a:rPr lang="tr-TR" sz="1200" dirty="0">
                <a:solidFill>
                  <a:srgbClr val="FF0000"/>
                </a:solidFill>
              </a:rPr>
              <a:t> </a:t>
            </a:r>
            <a:r>
              <a:rPr lang="tr-TR" sz="1200" dirty="0" err="1">
                <a:solidFill>
                  <a:srgbClr val="FF0000"/>
                </a:solidFill>
              </a:rPr>
              <a:t>documents</a:t>
            </a:r>
            <a:r>
              <a:rPr lang="tr-TR" sz="1200" dirty="0">
                <a:solidFill>
                  <a:srgbClr val="FF0000"/>
                </a:solidFill>
              </a:rPr>
              <a:t> </a:t>
            </a:r>
            <a:r>
              <a:rPr lang="tr-TR" sz="1200" dirty="0" err="1">
                <a:solidFill>
                  <a:srgbClr val="FF0000"/>
                </a:solidFill>
              </a:rPr>
              <a:t>and</a:t>
            </a:r>
            <a:r>
              <a:rPr lang="tr-TR" sz="1200" dirty="0">
                <a:solidFill>
                  <a:srgbClr val="FF0000"/>
                </a:solidFill>
              </a:rPr>
              <a:t> </a:t>
            </a:r>
            <a:r>
              <a:rPr lang="tr-TR" sz="1200" dirty="0" err="1">
                <a:solidFill>
                  <a:srgbClr val="FF0000"/>
                </a:solidFill>
              </a:rPr>
              <a:t>the</a:t>
            </a:r>
            <a:r>
              <a:rPr lang="tr-TR" sz="1200" dirty="0">
                <a:solidFill>
                  <a:srgbClr val="FF0000"/>
                </a:solidFill>
              </a:rPr>
              <a:t> </a:t>
            </a:r>
            <a:r>
              <a:rPr lang="tr-TR" sz="1200" dirty="0" err="1">
                <a:solidFill>
                  <a:srgbClr val="FF0000"/>
                </a:solidFill>
              </a:rPr>
              <a:t>internship</a:t>
            </a:r>
            <a:r>
              <a:rPr lang="tr-TR" sz="1200" dirty="0">
                <a:solidFill>
                  <a:srgbClr val="FF0000"/>
                </a:solidFill>
              </a:rPr>
              <a:t> notebook </a:t>
            </a:r>
            <a:r>
              <a:rPr lang="tr-TR" sz="1200" dirty="0" err="1">
                <a:solidFill>
                  <a:srgbClr val="FF0000"/>
                </a:solidFill>
              </a:rPr>
              <a:t>are</a:t>
            </a:r>
            <a:r>
              <a:rPr lang="tr-TR" sz="1200" dirty="0">
                <a:solidFill>
                  <a:srgbClr val="FF0000"/>
                </a:solidFill>
              </a:rPr>
              <a:t> </a:t>
            </a:r>
            <a:r>
              <a:rPr lang="tr-TR" sz="1200" dirty="0" err="1">
                <a:solidFill>
                  <a:srgbClr val="FF0000"/>
                </a:solidFill>
              </a:rPr>
              <a:t>filled</a:t>
            </a:r>
            <a:r>
              <a:rPr lang="tr-TR" sz="1200" dirty="0">
                <a:solidFill>
                  <a:srgbClr val="FF0000"/>
                </a:solidFill>
              </a:rPr>
              <a:t> </a:t>
            </a:r>
            <a:r>
              <a:rPr lang="tr-TR" sz="1200" dirty="0" err="1">
                <a:solidFill>
                  <a:srgbClr val="FF0000"/>
                </a:solidFill>
              </a:rPr>
              <a:t>out</a:t>
            </a:r>
            <a:r>
              <a:rPr lang="tr-TR" sz="1200" dirty="0">
                <a:solidFill>
                  <a:srgbClr val="FF0000"/>
                </a:solidFill>
              </a:rPr>
              <a:t> </a:t>
            </a:r>
            <a:r>
              <a:rPr lang="tr-TR" sz="1200" dirty="0" err="1">
                <a:solidFill>
                  <a:srgbClr val="FF0000"/>
                </a:solidFill>
              </a:rPr>
              <a:t>separately</a:t>
            </a:r>
            <a:r>
              <a:rPr lang="tr-TR" sz="1200" dirty="0">
                <a:solidFill>
                  <a:srgbClr val="FF0000"/>
                </a:solidFill>
              </a:rPr>
              <a:t> </a:t>
            </a:r>
            <a:r>
              <a:rPr lang="tr-TR" sz="1200" dirty="0" err="1">
                <a:solidFill>
                  <a:srgbClr val="FF0000"/>
                </a:solidFill>
              </a:rPr>
              <a:t>for</a:t>
            </a:r>
            <a:r>
              <a:rPr lang="tr-TR" sz="1200" dirty="0">
                <a:solidFill>
                  <a:srgbClr val="FF0000"/>
                </a:solidFill>
              </a:rPr>
              <a:t> </a:t>
            </a:r>
            <a:r>
              <a:rPr lang="tr-TR" sz="1200" dirty="0" err="1">
                <a:solidFill>
                  <a:srgbClr val="FF0000"/>
                </a:solidFill>
              </a:rPr>
              <a:t>both</a:t>
            </a:r>
            <a:r>
              <a:rPr lang="tr-TR" sz="1200" dirty="0">
                <a:solidFill>
                  <a:srgbClr val="FF0000"/>
                </a:solidFill>
              </a:rPr>
              <a:t> </a:t>
            </a:r>
            <a:r>
              <a:rPr lang="tr-TR" sz="1200" dirty="0" err="1">
                <a:solidFill>
                  <a:srgbClr val="FF0000"/>
                </a:solidFill>
              </a:rPr>
              <a:t>internships</a:t>
            </a:r>
            <a:r>
              <a:rPr lang="tr-TR" sz="1200" dirty="0">
                <a:solidFill>
                  <a:srgbClr val="FF0000"/>
                </a:solidFill>
              </a:rPr>
              <a:t>. </a:t>
            </a:r>
          </a:p>
          <a:p>
            <a:pPr>
              <a:lnSpc>
                <a:spcPct val="150000"/>
              </a:lnSpc>
            </a:pPr>
            <a:r>
              <a:rPr lang="tr-TR" sz="1200" dirty="0" err="1"/>
              <a:t>Students</a:t>
            </a:r>
            <a:r>
              <a:rPr lang="tr-TR" sz="1200" dirty="0"/>
              <a:t> </a:t>
            </a:r>
            <a:r>
              <a:rPr lang="tr-TR" sz="1200" dirty="0" err="1"/>
              <a:t>must</a:t>
            </a:r>
            <a:r>
              <a:rPr lang="tr-TR" sz="1200" dirty="0"/>
              <a:t> start </a:t>
            </a:r>
            <a:r>
              <a:rPr lang="tr-TR" sz="1200" dirty="0" err="1"/>
              <a:t>their</a:t>
            </a:r>
            <a:r>
              <a:rPr lang="tr-TR" sz="1200" dirty="0"/>
              <a:t> </a:t>
            </a:r>
            <a:r>
              <a:rPr lang="tr-TR" sz="1200" dirty="0" err="1"/>
              <a:t>internships</a:t>
            </a:r>
            <a:r>
              <a:rPr lang="tr-TR" sz="1200" dirty="0"/>
              <a:t> </a:t>
            </a:r>
            <a:r>
              <a:rPr lang="tr-TR" sz="1200" dirty="0" err="1">
                <a:solidFill>
                  <a:srgbClr val="FF0000"/>
                </a:solidFill>
              </a:rPr>
              <a:t>after</a:t>
            </a:r>
            <a:r>
              <a:rPr lang="tr-TR" sz="1200" dirty="0">
                <a:solidFill>
                  <a:srgbClr val="FF0000"/>
                </a:solidFill>
              </a:rPr>
              <a:t> </a:t>
            </a:r>
            <a:r>
              <a:rPr lang="tr-TR" sz="1200" dirty="0" err="1">
                <a:solidFill>
                  <a:srgbClr val="FF0000"/>
                </a:solidFill>
              </a:rPr>
              <a:t>taking</a:t>
            </a:r>
            <a:r>
              <a:rPr lang="tr-TR" sz="1200" dirty="0">
                <a:solidFill>
                  <a:srgbClr val="FF0000"/>
                </a:solidFill>
              </a:rPr>
              <a:t> </a:t>
            </a:r>
            <a:r>
              <a:rPr lang="tr-TR" sz="1200" dirty="0" err="1">
                <a:solidFill>
                  <a:srgbClr val="FF0000"/>
                </a:solidFill>
              </a:rPr>
              <a:t>second-year</a:t>
            </a:r>
            <a:r>
              <a:rPr lang="tr-TR" sz="1200" dirty="0">
                <a:solidFill>
                  <a:srgbClr val="FF0000"/>
                </a:solidFill>
              </a:rPr>
              <a:t> </a:t>
            </a:r>
            <a:r>
              <a:rPr lang="tr-TR" sz="1200" dirty="0" err="1">
                <a:solidFill>
                  <a:srgbClr val="FF0000"/>
                </a:solidFill>
              </a:rPr>
              <a:t>courses</a:t>
            </a:r>
            <a:r>
              <a:rPr lang="tr-TR" sz="1200" dirty="0">
                <a:solidFill>
                  <a:srgbClr val="FF0000"/>
                </a:solidFill>
              </a:rPr>
              <a:t> in </a:t>
            </a:r>
            <a:r>
              <a:rPr lang="tr-TR" sz="1200" dirty="0" err="1">
                <a:solidFill>
                  <a:srgbClr val="FF0000"/>
                </a:solidFill>
              </a:rPr>
              <a:t>order</a:t>
            </a:r>
            <a:r>
              <a:rPr lang="tr-TR" sz="1200" dirty="0">
                <a:solidFill>
                  <a:srgbClr val="FF0000"/>
                </a:solidFill>
              </a:rPr>
              <a:t> </a:t>
            </a:r>
            <a:r>
              <a:rPr lang="tr-TR" sz="1200" dirty="0" err="1">
                <a:solidFill>
                  <a:srgbClr val="FF0000"/>
                </a:solidFill>
              </a:rPr>
              <a:t>to</a:t>
            </a:r>
            <a:r>
              <a:rPr lang="tr-TR" sz="1200" dirty="0">
                <a:solidFill>
                  <a:srgbClr val="FF0000"/>
                </a:solidFill>
              </a:rPr>
              <a:t> </a:t>
            </a:r>
            <a:r>
              <a:rPr lang="tr-TR" sz="1200" dirty="0" err="1">
                <a:solidFill>
                  <a:srgbClr val="FF0000"/>
                </a:solidFill>
              </a:rPr>
              <a:t>benefit</a:t>
            </a:r>
            <a:r>
              <a:rPr lang="tr-TR" sz="1200" dirty="0">
                <a:solidFill>
                  <a:srgbClr val="FF0000"/>
                </a:solidFill>
              </a:rPr>
              <a:t> </a:t>
            </a:r>
            <a:r>
              <a:rPr lang="tr-TR" sz="1200" dirty="0" err="1">
                <a:solidFill>
                  <a:srgbClr val="FF0000"/>
                </a:solidFill>
              </a:rPr>
              <a:t>effectively</a:t>
            </a:r>
            <a:r>
              <a:rPr lang="tr-TR" sz="1200" dirty="0">
                <a:solidFill>
                  <a:srgbClr val="FF0000"/>
                </a:solidFill>
              </a:rPr>
              <a:t> </a:t>
            </a:r>
            <a:r>
              <a:rPr lang="tr-TR" sz="1200" dirty="0" err="1">
                <a:solidFill>
                  <a:srgbClr val="FF0000"/>
                </a:solidFill>
              </a:rPr>
              <a:t>from</a:t>
            </a:r>
            <a:r>
              <a:rPr lang="tr-TR" sz="1200" dirty="0">
                <a:solidFill>
                  <a:srgbClr val="FF0000"/>
                </a:solidFill>
              </a:rPr>
              <a:t> </a:t>
            </a:r>
            <a:r>
              <a:rPr lang="tr-TR" sz="1200" dirty="0" err="1">
                <a:solidFill>
                  <a:srgbClr val="FF0000"/>
                </a:solidFill>
              </a:rPr>
              <a:t>the</a:t>
            </a:r>
            <a:r>
              <a:rPr lang="tr-TR" sz="1200" dirty="0">
                <a:solidFill>
                  <a:srgbClr val="FF0000"/>
                </a:solidFill>
              </a:rPr>
              <a:t> </a:t>
            </a:r>
            <a:r>
              <a:rPr lang="tr-TR" sz="1200" dirty="0" err="1">
                <a:solidFill>
                  <a:srgbClr val="FF0000"/>
                </a:solidFill>
              </a:rPr>
              <a:t>internship</a:t>
            </a:r>
            <a:r>
              <a:rPr lang="tr-TR" sz="1200" dirty="0">
                <a:solidFill>
                  <a:srgbClr val="FF0000"/>
                </a:solidFill>
              </a:rPr>
              <a:t>.</a:t>
            </a:r>
            <a:r>
              <a:rPr lang="tr-TR" sz="1200" dirty="0"/>
              <a:t> </a:t>
            </a:r>
          </a:p>
          <a:p>
            <a:pPr>
              <a:lnSpc>
                <a:spcPct val="150000"/>
              </a:lnSpc>
            </a:pPr>
            <a:r>
              <a:rPr lang="tr-TR" sz="1200" dirty="0" err="1"/>
              <a:t>Mandatory</a:t>
            </a:r>
            <a:r>
              <a:rPr lang="tr-TR" sz="1200" dirty="0"/>
              <a:t> </a:t>
            </a:r>
            <a:r>
              <a:rPr lang="tr-TR" sz="1200" dirty="0" err="1"/>
              <a:t>internships</a:t>
            </a:r>
            <a:r>
              <a:rPr lang="tr-TR" sz="1200" dirty="0"/>
              <a:t> can be </a:t>
            </a:r>
            <a:r>
              <a:rPr lang="tr-TR" sz="1200" dirty="0" err="1"/>
              <a:t>carried</a:t>
            </a:r>
            <a:r>
              <a:rPr lang="tr-TR" sz="1200" dirty="0"/>
              <a:t> </a:t>
            </a:r>
            <a:r>
              <a:rPr lang="tr-TR" sz="1200" dirty="0" err="1"/>
              <a:t>out</a:t>
            </a:r>
            <a:r>
              <a:rPr lang="tr-TR" sz="1200" dirty="0"/>
              <a:t> </a:t>
            </a:r>
            <a:r>
              <a:rPr lang="tr-TR" sz="1200" dirty="0" err="1"/>
              <a:t>during</a:t>
            </a:r>
            <a:r>
              <a:rPr lang="tr-TR" sz="1200" dirty="0"/>
              <a:t> </a:t>
            </a:r>
            <a:r>
              <a:rPr lang="tr-TR" sz="1200" dirty="0" err="1"/>
              <a:t>academic</a:t>
            </a:r>
            <a:r>
              <a:rPr lang="tr-TR" sz="1200" dirty="0"/>
              <a:t> </a:t>
            </a:r>
            <a:r>
              <a:rPr lang="tr-TR" sz="1200" dirty="0" err="1"/>
              <a:t>breaks</a:t>
            </a:r>
            <a:r>
              <a:rPr lang="tr-TR" sz="1200" dirty="0"/>
              <a:t>. </a:t>
            </a:r>
          </a:p>
          <a:p>
            <a:pPr>
              <a:lnSpc>
                <a:spcPct val="150000"/>
              </a:lnSpc>
            </a:pPr>
            <a:r>
              <a:rPr lang="tr-TR" sz="1200" dirty="0" err="1"/>
              <a:t>Taking</a:t>
            </a:r>
            <a:r>
              <a:rPr lang="tr-TR" sz="1200" dirty="0"/>
              <a:t> </a:t>
            </a:r>
            <a:r>
              <a:rPr lang="tr-TR" sz="1200" dirty="0" err="1"/>
              <a:t>into</a:t>
            </a:r>
            <a:r>
              <a:rPr lang="tr-TR" sz="1200" dirty="0"/>
              <a:t> </a:t>
            </a:r>
            <a:r>
              <a:rPr lang="tr-TR" sz="1200" dirty="0" err="1"/>
              <a:t>account</a:t>
            </a:r>
            <a:r>
              <a:rPr lang="tr-TR" sz="1200" dirty="0"/>
              <a:t> </a:t>
            </a:r>
            <a:r>
              <a:rPr lang="tr-TR" sz="1200" dirty="0" err="1"/>
              <a:t>the</a:t>
            </a:r>
            <a:r>
              <a:rPr lang="tr-TR" sz="1200" dirty="0"/>
              <a:t> </a:t>
            </a:r>
            <a:r>
              <a:rPr lang="tr-TR" sz="1200" dirty="0" err="1"/>
              <a:t>student's</a:t>
            </a:r>
            <a:r>
              <a:rPr lang="tr-TR" sz="1200" dirty="0"/>
              <a:t> </a:t>
            </a:r>
            <a:r>
              <a:rPr lang="tr-TR" sz="1200" dirty="0" err="1"/>
              <a:t>course</a:t>
            </a:r>
            <a:r>
              <a:rPr lang="tr-TR" sz="1200" dirty="0"/>
              <a:t> </a:t>
            </a:r>
            <a:r>
              <a:rPr lang="tr-TR" sz="1200" dirty="0" err="1"/>
              <a:t>and</a:t>
            </a:r>
            <a:r>
              <a:rPr lang="tr-TR" sz="1200" dirty="0"/>
              <a:t> </a:t>
            </a:r>
            <a:r>
              <a:rPr lang="tr-TR" sz="1200" dirty="0" err="1"/>
              <a:t>exam</a:t>
            </a:r>
            <a:r>
              <a:rPr lang="tr-TR" sz="1200" dirty="0"/>
              <a:t> </a:t>
            </a:r>
            <a:r>
              <a:rPr lang="tr-TR" sz="1200" dirty="0" err="1"/>
              <a:t>schedule</a:t>
            </a:r>
            <a:r>
              <a:rPr lang="tr-TR" sz="1200" dirty="0"/>
              <a:t> </a:t>
            </a:r>
            <a:r>
              <a:rPr lang="tr-TR" sz="1200" dirty="0" err="1"/>
              <a:t>for</a:t>
            </a:r>
            <a:r>
              <a:rPr lang="tr-TR" sz="1200" dirty="0"/>
              <a:t> </a:t>
            </a:r>
            <a:r>
              <a:rPr lang="tr-TR" sz="1200" dirty="0" err="1"/>
              <a:t>the</a:t>
            </a:r>
            <a:r>
              <a:rPr lang="tr-TR" sz="1200" dirty="0"/>
              <a:t> </a:t>
            </a:r>
            <a:r>
              <a:rPr lang="tr-TR" sz="1200" dirty="0" err="1"/>
              <a:t>relevant</a:t>
            </a:r>
            <a:r>
              <a:rPr lang="tr-TR" sz="1200" dirty="0"/>
              <a:t> </a:t>
            </a:r>
            <a:r>
              <a:rPr lang="tr-TR" sz="1200" dirty="0" err="1"/>
              <a:t>semester</a:t>
            </a:r>
            <a:r>
              <a:rPr lang="tr-TR" sz="1200" dirty="0"/>
              <a:t>, </a:t>
            </a:r>
            <a:r>
              <a:rPr lang="tr-TR" sz="1200" dirty="0" err="1"/>
              <a:t>internships</a:t>
            </a:r>
            <a:r>
              <a:rPr lang="tr-TR" sz="1200" dirty="0"/>
              <a:t> can be </a:t>
            </a:r>
            <a:r>
              <a:rPr lang="tr-TR" sz="1200" dirty="0" err="1"/>
              <a:t>carried</a:t>
            </a:r>
            <a:r>
              <a:rPr lang="tr-TR" sz="1200" dirty="0"/>
              <a:t> </a:t>
            </a:r>
            <a:r>
              <a:rPr lang="tr-TR" sz="1200" dirty="0" err="1"/>
              <a:t>out</a:t>
            </a:r>
            <a:r>
              <a:rPr lang="tr-TR" sz="1200" dirty="0"/>
              <a:t> on </a:t>
            </a:r>
            <a:r>
              <a:rPr lang="tr-TR" sz="1200" dirty="0" err="1"/>
              <a:t>days</a:t>
            </a:r>
            <a:r>
              <a:rPr lang="tr-TR" sz="1200" dirty="0"/>
              <a:t> </a:t>
            </a:r>
            <a:r>
              <a:rPr lang="tr-TR" sz="1200" dirty="0" err="1"/>
              <a:t>when</a:t>
            </a:r>
            <a:r>
              <a:rPr lang="tr-TR" sz="1200" dirty="0"/>
              <a:t> they </a:t>
            </a:r>
            <a:r>
              <a:rPr lang="tr-TR" sz="1200" dirty="0" err="1"/>
              <a:t>have</a:t>
            </a:r>
            <a:r>
              <a:rPr lang="tr-TR" sz="1200" dirty="0"/>
              <a:t> </a:t>
            </a:r>
            <a:r>
              <a:rPr lang="tr-TR" sz="1200" dirty="0" err="1"/>
              <a:t>no</a:t>
            </a:r>
            <a:r>
              <a:rPr lang="tr-TR" sz="1200" dirty="0"/>
              <a:t> </a:t>
            </a:r>
            <a:r>
              <a:rPr lang="tr-TR" sz="1200" dirty="0" err="1"/>
              <a:t>classes</a:t>
            </a:r>
            <a:r>
              <a:rPr lang="tr-TR" sz="1200" dirty="0"/>
              <a:t>/</a:t>
            </a:r>
            <a:r>
              <a:rPr lang="tr-TR" sz="1200" dirty="0" err="1"/>
              <a:t>exams</a:t>
            </a:r>
            <a:r>
              <a:rPr lang="tr-TR" sz="1200" dirty="0"/>
              <a:t>, </a:t>
            </a:r>
            <a:r>
              <a:rPr lang="tr-TR" sz="1200" dirty="0" err="1">
                <a:solidFill>
                  <a:srgbClr val="FF0000"/>
                </a:solidFill>
              </a:rPr>
              <a:t>for</a:t>
            </a:r>
            <a:r>
              <a:rPr lang="tr-TR" sz="1200" dirty="0">
                <a:solidFill>
                  <a:srgbClr val="FF0000"/>
                </a:solidFill>
              </a:rPr>
              <a:t> at </a:t>
            </a:r>
            <a:r>
              <a:rPr lang="tr-TR" sz="1200" dirty="0" err="1">
                <a:solidFill>
                  <a:srgbClr val="FF0000"/>
                </a:solidFill>
              </a:rPr>
              <a:t>least</a:t>
            </a:r>
            <a:r>
              <a:rPr lang="tr-TR" sz="1200" dirty="0">
                <a:solidFill>
                  <a:srgbClr val="FF0000"/>
                </a:solidFill>
              </a:rPr>
              <a:t> 3 </a:t>
            </a:r>
            <a:r>
              <a:rPr lang="tr-TR" sz="1200" dirty="0" err="1">
                <a:solidFill>
                  <a:srgbClr val="FF0000"/>
                </a:solidFill>
              </a:rPr>
              <a:t>full</a:t>
            </a:r>
            <a:r>
              <a:rPr lang="tr-TR" sz="1200" dirty="0">
                <a:solidFill>
                  <a:srgbClr val="FF0000"/>
                </a:solidFill>
              </a:rPr>
              <a:t> </a:t>
            </a:r>
            <a:r>
              <a:rPr lang="tr-TR" sz="1200" dirty="0" err="1">
                <a:solidFill>
                  <a:srgbClr val="FF0000"/>
                </a:solidFill>
              </a:rPr>
              <a:t>working</a:t>
            </a:r>
            <a:r>
              <a:rPr lang="tr-TR" sz="1200" dirty="0">
                <a:solidFill>
                  <a:srgbClr val="FF0000"/>
                </a:solidFill>
              </a:rPr>
              <a:t> </a:t>
            </a:r>
            <a:r>
              <a:rPr lang="tr-TR" sz="1200" dirty="0" err="1">
                <a:solidFill>
                  <a:srgbClr val="FF0000"/>
                </a:solidFill>
              </a:rPr>
              <a:t>days</a:t>
            </a:r>
            <a:r>
              <a:rPr lang="tr-TR" sz="1200" dirty="0">
                <a:solidFill>
                  <a:srgbClr val="FF0000"/>
                </a:solidFill>
              </a:rPr>
              <a:t> </a:t>
            </a:r>
            <a:r>
              <a:rPr lang="tr-TR" sz="1200" dirty="0" err="1">
                <a:solidFill>
                  <a:srgbClr val="FF0000"/>
                </a:solidFill>
              </a:rPr>
              <a:t>per</a:t>
            </a:r>
            <a:r>
              <a:rPr lang="tr-TR" sz="1200" dirty="0">
                <a:solidFill>
                  <a:srgbClr val="FF0000"/>
                </a:solidFill>
              </a:rPr>
              <a:t> </a:t>
            </a:r>
            <a:r>
              <a:rPr lang="tr-TR" sz="1200" dirty="0" err="1">
                <a:solidFill>
                  <a:srgbClr val="FF0000"/>
                </a:solidFill>
              </a:rPr>
              <a:t>week</a:t>
            </a:r>
            <a:r>
              <a:rPr lang="tr-TR" sz="1200" dirty="0">
                <a:solidFill>
                  <a:srgbClr val="FF0000"/>
                </a:solidFill>
              </a:rPr>
              <a:t> (</a:t>
            </a:r>
            <a:r>
              <a:rPr lang="tr-TR" sz="1200" dirty="0" err="1">
                <a:solidFill>
                  <a:srgbClr val="FF0000"/>
                </a:solidFill>
              </a:rPr>
              <a:t>including</a:t>
            </a:r>
            <a:r>
              <a:rPr lang="tr-TR" sz="1200" dirty="0">
                <a:solidFill>
                  <a:srgbClr val="FF0000"/>
                </a:solidFill>
              </a:rPr>
              <a:t> </a:t>
            </a:r>
            <a:r>
              <a:rPr lang="tr-TR" sz="1200" dirty="0" err="1">
                <a:solidFill>
                  <a:srgbClr val="FF0000"/>
                </a:solidFill>
              </a:rPr>
              <a:t>Saturdays</a:t>
            </a:r>
            <a:r>
              <a:rPr lang="tr-TR" sz="1200" dirty="0">
                <a:solidFill>
                  <a:srgbClr val="FF0000"/>
                </a:solidFill>
              </a:rPr>
              <a:t> </a:t>
            </a:r>
            <a:r>
              <a:rPr lang="tr-TR" sz="1200" dirty="0" err="1">
                <a:solidFill>
                  <a:srgbClr val="FF0000"/>
                </a:solidFill>
              </a:rPr>
              <a:t>if</a:t>
            </a:r>
            <a:r>
              <a:rPr lang="tr-TR" sz="1200" dirty="0">
                <a:solidFill>
                  <a:srgbClr val="FF0000"/>
                </a:solidFill>
              </a:rPr>
              <a:t> </a:t>
            </a:r>
            <a:r>
              <a:rPr lang="tr-TR" sz="1200" dirty="0" err="1">
                <a:solidFill>
                  <a:srgbClr val="FF0000"/>
                </a:solidFill>
              </a:rPr>
              <a:t>the</a:t>
            </a:r>
            <a:r>
              <a:rPr lang="tr-TR" sz="1200" dirty="0">
                <a:solidFill>
                  <a:srgbClr val="FF0000"/>
                </a:solidFill>
              </a:rPr>
              <a:t> </a:t>
            </a:r>
            <a:r>
              <a:rPr lang="tr-TR" sz="1200" dirty="0" err="1">
                <a:solidFill>
                  <a:srgbClr val="FF0000"/>
                </a:solidFill>
              </a:rPr>
              <a:t>institution</a:t>
            </a:r>
            <a:r>
              <a:rPr lang="tr-TR" sz="1200" dirty="0">
                <a:solidFill>
                  <a:srgbClr val="FF0000"/>
                </a:solidFill>
              </a:rPr>
              <a:t> </a:t>
            </a:r>
            <a:r>
              <a:rPr lang="tr-TR" sz="1200" dirty="0" err="1">
                <a:solidFill>
                  <a:srgbClr val="FF0000"/>
                </a:solidFill>
              </a:rPr>
              <a:t>works</a:t>
            </a:r>
            <a:r>
              <a:rPr lang="tr-TR" sz="1200" dirty="0">
                <a:solidFill>
                  <a:srgbClr val="FF0000"/>
                </a:solidFill>
              </a:rPr>
              <a:t> on </a:t>
            </a:r>
            <a:r>
              <a:rPr lang="tr-TR" sz="1200" dirty="0" err="1">
                <a:solidFill>
                  <a:srgbClr val="FF0000"/>
                </a:solidFill>
              </a:rPr>
              <a:t>Saturdays</a:t>
            </a:r>
            <a:r>
              <a:rPr lang="tr-TR" sz="1200" dirty="0">
                <a:solidFill>
                  <a:srgbClr val="FF0000"/>
                </a:solidFill>
              </a:rPr>
              <a:t>).</a:t>
            </a:r>
            <a:r>
              <a:rPr lang="tr-TR" sz="1200" dirty="0"/>
              <a:t> </a:t>
            </a:r>
            <a:r>
              <a:rPr lang="tr-TR" sz="1200" dirty="0" err="1"/>
              <a:t>Internships</a:t>
            </a:r>
            <a:r>
              <a:rPr lang="tr-TR" sz="1200" dirty="0"/>
              <a:t> </a:t>
            </a:r>
            <a:r>
              <a:rPr lang="tr-TR" sz="1200" dirty="0" err="1"/>
              <a:t>may</a:t>
            </a:r>
            <a:r>
              <a:rPr lang="tr-TR" sz="1200" dirty="0"/>
              <a:t> </a:t>
            </a:r>
            <a:r>
              <a:rPr lang="tr-TR" sz="1200" dirty="0" err="1"/>
              <a:t>also</a:t>
            </a:r>
            <a:r>
              <a:rPr lang="tr-TR" sz="1200" dirty="0"/>
              <a:t> be </a:t>
            </a:r>
            <a:r>
              <a:rPr lang="tr-TR" sz="1200" dirty="0" err="1"/>
              <a:t>carried</a:t>
            </a:r>
            <a:r>
              <a:rPr lang="tr-TR" sz="1200" dirty="0"/>
              <a:t> </a:t>
            </a:r>
            <a:r>
              <a:rPr lang="tr-TR" sz="1200" dirty="0" err="1"/>
              <a:t>out</a:t>
            </a:r>
            <a:r>
              <a:rPr lang="tr-TR" sz="1200" dirty="0"/>
              <a:t> </a:t>
            </a:r>
            <a:r>
              <a:rPr lang="tr-TR" sz="1200" dirty="0" err="1"/>
              <a:t>outside</a:t>
            </a:r>
            <a:r>
              <a:rPr lang="tr-TR" sz="1200" dirty="0"/>
              <a:t> </a:t>
            </a:r>
            <a:r>
              <a:rPr lang="tr-TR" sz="1200" dirty="0" err="1"/>
              <a:t>the</a:t>
            </a:r>
            <a:r>
              <a:rPr lang="tr-TR" sz="1200" dirty="0"/>
              <a:t> </a:t>
            </a:r>
            <a:r>
              <a:rPr lang="tr-TR" sz="1200" dirty="0" err="1"/>
              <a:t>education-training</a:t>
            </a:r>
            <a:r>
              <a:rPr lang="tr-TR" sz="1200" dirty="0"/>
              <a:t> </a:t>
            </a:r>
            <a:r>
              <a:rPr lang="tr-TR" sz="1200" dirty="0" err="1"/>
              <a:t>and</a:t>
            </a:r>
            <a:r>
              <a:rPr lang="tr-TR" sz="1200" dirty="0"/>
              <a:t> </a:t>
            </a:r>
            <a:r>
              <a:rPr lang="tr-TR" sz="1200" dirty="0" err="1"/>
              <a:t>exam</a:t>
            </a:r>
            <a:r>
              <a:rPr lang="tr-TR" sz="1200" dirty="0"/>
              <a:t> </a:t>
            </a:r>
            <a:r>
              <a:rPr lang="tr-TR" sz="1200" dirty="0" err="1"/>
              <a:t>period</a:t>
            </a:r>
            <a:r>
              <a:rPr lang="tr-TR" sz="1200" dirty="0"/>
              <a:t>.</a:t>
            </a:r>
          </a:p>
          <a:p>
            <a:pPr marL="342900" indent="-342900" algn="just">
              <a:lnSpc>
                <a:spcPct val="150000"/>
              </a:lnSpc>
              <a:buFont typeface="Wingdings" pitchFamily="2" charset="2"/>
              <a:buChar char="q"/>
            </a:pPr>
            <a:endParaRPr lang="tr-TR" altLang="tr-TR" sz="14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176B6A4C-8CA2-46A0-BCB1-2954C847DA62}"/>
              </a:ext>
            </a:extLst>
          </p:cNvPr>
          <p:cNvSpPr txBox="1">
            <a:spLocks noChangeArrowheads="1"/>
          </p:cNvSpPr>
          <p:nvPr/>
        </p:nvSpPr>
        <p:spPr bwMode="auto">
          <a:xfrm>
            <a:off x="457200" y="260648"/>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r>
              <a:rPr lang="tr-TR" sz="4000" dirty="0">
                <a:effectLst>
                  <a:outerShdw blurRad="38100" dist="38100" dir="2700000" algn="tl">
                    <a:srgbClr val="FFFFFF"/>
                  </a:outerShdw>
                </a:effectLst>
                <a:latin typeface="+mj-lt"/>
                <a:ea typeface="+mj-ea"/>
                <a:cs typeface="+mj-cs"/>
              </a:rPr>
              <a:t> </a:t>
            </a:r>
          </a:p>
        </p:txBody>
      </p:sp>
      <p:sp>
        <p:nvSpPr>
          <p:cNvPr id="12291" name="Dikdörtgen 3">
            <a:extLst>
              <a:ext uri="{FF2B5EF4-FFF2-40B4-BE49-F238E27FC236}">
                <a16:creationId xmlns:a16="http://schemas.microsoft.com/office/drawing/2014/main" id="{E66BBF3B-C604-4BB0-BD14-BCCC6E50809A}"/>
              </a:ext>
            </a:extLst>
          </p:cNvPr>
          <p:cNvSpPr>
            <a:spLocks noChangeArrowheads="1"/>
          </p:cNvSpPr>
          <p:nvPr/>
        </p:nvSpPr>
        <p:spPr bwMode="auto">
          <a:xfrm>
            <a:off x="430064" y="1052736"/>
            <a:ext cx="8229600" cy="446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50000"/>
              </a:lnSpc>
            </a:pPr>
            <a:r>
              <a:rPr lang="tr-TR" sz="1800" dirty="0" err="1"/>
              <a:t>The</a:t>
            </a:r>
            <a:r>
              <a:rPr lang="tr-TR" sz="1800" dirty="0"/>
              <a:t> </a:t>
            </a:r>
            <a:r>
              <a:rPr lang="tr-TR" sz="1800" dirty="0" err="1"/>
              <a:t>responsibility</a:t>
            </a:r>
            <a:r>
              <a:rPr lang="tr-TR" sz="1800" dirty="0"/>
              <a:t> of </a:t>
            </a:r>
            <a:r>
              <a:rPr lang="tr-TR" sz="1800" dirty="0" err="1"/>
              <a:t>finding</a:t>
            </a:r>
            <a:r>
              <a:rPr lang="tr-TR" sz="1800" dirty="0"/>
              <a:t> an </a:t>
            </a:r>
            <a:r>
              <a:rPr lang="tr-TR" sz="1800" dirty="0" err="1"/>
              <a:t>internship</a:t>
            </a:r>
            <a:r>
              <a:rPr lang="tr-TR" sz="1800" dirty="0"/>
              <a:t> </a:t>
            </a:r>
            <a:r>
              <a:rPr lang="tr-TR" sz="1800" dirty="0" err="1"/>
              <a:t>place</a:t>
            </a:r>
            <a:r>
              <a:rPr lang="tr-TR" sz="1800" dirty="0"/>
              <a:t> </a:t>
            </a:r>
            <a:r>
              <a:rPr lang="tr-TR" sz="1800" dirty="0" err="1"/>
              <a:t>fundamentally</a:t>
            </a:r>
            <a:r>
              <a:rPr lang="tr-TR" sz="1800" dirty="0"/>
              <a:t> </a:t>
            </a:r>
            <a:r>
              <a:rPr lang="tr-TR" sz="1800" dirty="0" err="1"/>
              <a:t>belongs</a:t>
            </a:r>
            <a:r>
              <a:rPr lang="tr-TR" sz="1800" dirty="0"/>
              <a:t> </a:t>
            </a:r>
            <a:r>
              <a:rPr lang="tr-TR" sz="1800" dirty="0" err="1"/>
              <a:t>to</a:t>
            </a:r>
            <a:r>
              <a:rPr lang="tr-TR" sz="1800" dirty="0"/>
              <a:t> </a:t>
            </a:r>
            <a:r>
              <a:rPr lang="tr-TR" sz="1800" dirty="0" err="1"/>
              <a:t>the</a:t>
            </a:r>
            <a:r>
              <a:rPr lang="tr-TR" sz="1800" dirty="0"/>
              <a:t> </a:t>
            </a:r>
            <a:r>
              <a:rPr lang="tr-TR" sz="1800" dirty="0" err="1"/>
              <a:t>student</a:t>
            </a:r>
            <a:r>
              <a:rPr lang="tr-TR" sz="1800" dirty="0"/>
              <a:t>. </a:t>
            </a:r>
          </a:p>
          <a:p>
            <a:pPr>
              <a:lnSpc>
                <a:spcPct val="150000"/>
              </a:lnSpc>
            </a:pPr>
            <a:r>
              <a:rPr lang="tr-TR" sz="1800" dirty="0" err="1"/>
              <a:t>Students</a:t>
            </a:r>
            <a:r>
              <a:rPr lang="tr-TR" sz="1800" dirty="0"/>
              <a:t> can do </a:t>
            </a:r>
            <a:r>
              <a:rPr lang="tr-TR" sz="1800" dirty="0" err="1"/>
              <a:t>their</a:t>
            </a:r>
            <a:r>
              <a:rPr lang="tr-TR" sz="1800" dirty="0"/>
              <a:t> </a:t>
            </a:r>
            <a:r>
              <a:rPr lang="tr-TR" sz="1800" dirty="0" err="1"/>
              <a:t>Laboratory</a:t>
            </a:r>
            <a:r>
              <a:rPr lang="tr-TR" sz="1800" dirty="0"/>
              <a:t> </a:t>
            </a:r>
            <a:r>
              <a:rPr lang="tr-TR" sz="1800" dirty="0" err="1"/>
              <a:t>Internships</a:t>
            </a:r>
            <a:r>
              <a:rPr lang="tr-TR" sz="1800" dirty="0"/>
              <a:t> </a:t>
            </a:r>
            <a:r>
              <a:rPr lang="tr-TR" sz="1800" dirty="0" err="1"/>
              <a:t>starting</a:t>
            </a:r>
            <a:r>
              <a:rPr lang="tr-TR" sz="1800" dirty="0"/>
              <a:t> </a:t>
            </a:r>
            <a:r>
              <a:rPr lang="tr-TR" sz="1800" dirty="0" err="1"/>
              <a:t>from</a:t>
            </a:r>
            <a:r>
              <a:rPr lang="tr-TR" sz="1800" dirty="0"/>
              <a:t> </a:t>
            </a:r>
            <a:r>
              <a:rPr lang="tr-TR" sz="1800" dirty="0" err="1"/>
              <a:t>the</a:t>
            </a:r>
            <a:r>
              <a:rPr lang="tr-TR" sz="1800" dirty="0"/>
              <a:t> </a:t>
            </a:r>
            <a:r>
              <a:rPr lang="tr-TR" sz="1800" dirty="0" err="1"/>
              <a:t>beginning</a:t>
            </a:r>
            <a:r>
              <a:rPr lang="tr-TR" sz="1800" dirty="0"/>
              <a:t> of </a:t>
            </a:r>
            <a:r>
              <a:rPr lang="tr-TR" sz="1800" dirty="0" err="1"/>
              <a:t>the</a:t>
            </a:r>
            <a:r>
              <a:rPr lang="tr-TR" sz="1800" dirty="0"/>
              <a:t> </a:t>
            </a:r>
            <a:r>
              <a:rPr lang="tr-TR" sz="1800" dirty="0" err="1"/>
              <a:t>academic</a:t>
            </a:r>
            <a:r>
              <a:rPr lang="tr-TR" sz="1800" dirty="0"/>
              <a:t> break </a:t>
            </a:r>
            <a:r>
              <a:rPr lang="tr-TR" sz="1800" dirty="0" err="1"/>
              <a:t>after</a:t>
            </a:r>
            <a:r>
              <a:rPr lang="tr-TR" sz="1800" dirty="0"/>
              <a:t> </a:t>
            </a:r>
            <a:r>
              <a:rPr lang="tr-TR" sz="1800" dirty="0" err="1"/>
              <a:t>the</a:t>
            </a:r>
            <a:r>
              <a:rPr lang="tr-TR" sz="1800" dirty="0"/>
              <a:t> </a:t>
            </a:r>
            <a:r>
              <a:rPr lang="tr-TR" sz="1800" dirty="0" err="1">
                <a:highlight>
                  <a:srgbClr val="FFFF00"/>
                </a:highlight>
              </a:rPr>
              <a:t>first</a:t>
            </a:r>
            <a:r>
              <a:rPr lang="tr-TR" sz="1800" dirty="0">
                <a:highlight>
                  <a:srgbClr val="FFFF00"/>
                </a:highlight>
              </a:rPr>
              <a:t> </a:t>
            </a:r>
            <a:r>
              <a:rPr lang="tr-TR" sz="1800" dirty="0" err="1">
                <a:highlight>
                  <a:srgbClr val="FFFF00"/>
                </a:highlight>
              </a:rPr>
              <a:t>four</a:t>
            </a:r>
            <a:r>
              <a:rPr lang="tr-TR" sz="1800" dirty="0">
                <a:highlight>
                  <a:srgbClr val="FFFF00"/>
                </a:highlight>
              </a:rPr>
              <a:t> </a:t>
            </a:r>
            <a:r>
              <a:rPr lang="tr-TR" sz="1800" dirty="0" err="1">
                <a:highlight>
                  <a:srgbClr val="FFFF00"/>
                </a:highlight>
              </a:rPr>
              <a:t>semesters</a:t>
            </a:r>
            <a:r>
              <a:rPr lang="tr-TR" sz="1800" dirty="0"/>
              <a:t>. </a:t>
            </a:r>
          </a:p>
          <a:p>
            <a:pPr>
              <a:lnSpc>
                <a:spcPct val="150000"/>
              </a:lnSpc>
            </a:pPr>
            <a:r>
              <a:rPr lang="tr-TR" sz="1800" dirty="0" err="1"/>
              <a:t>Students</a:t>
            </a:r>
            <a:r>
              <a:rPr lang="tr-TR" sz="1800" dirty="0"/>
              <a:t> can do </a:t>
            </a:r>
            <a:r>
              <a:rPr lang="tr-TR" sz="1800" dirty="0" err="1"/>
              <a:t>their</a:t>
            </a:r>
            <a:r>
              <a:rPr lang="tr-TR" sz="1800" dirty="0"/>
              <a:t> </a:t>
            </a:r>
            <a:r>
              <a:rPr lang="tr-TR" sz="1800" dirty="0" err="1"/>
              <a:t>Production</a:t>
            </a:r>
            <a:r>
              <a:rPr lang="tr-TR" sz="1800" dirty="0"/>
              <a:t> </a:t>
            </a:r>
            <a:r>
              <a:rPr lang="tr-TR" sz="1800" dirty="0" err="1"/>
              <a:t>Internships</a:t>
            </a:r>
            <a:r>
              <a:rPr lang="tr-TR" sz="1800" dirty="0"/>
              <a:t> </a:t>
            </a:r>
            <a:r>
              <a:rPr lang="tr-TR" sz="1800" dirty="0" err="1"/>
              <a:t>starting</a:t>
            </a:r>
            <a:r>
              <a:rPr lang="tr-TR" sz="1800" dirty="0"/>
              <a:t> </a:t>
            </a:r>
            <a:r>
              <a:rPr lang="tr-TR" sz="1800" dirty="0" err="1"/>
              <a:t>from</a:t>
            </a:r>
            <a:r>
              <a:rPr lang="tr-TR" sz="1800" dirty="0"/>
              <a:t> </a:t>
            </a:r>
            <a:r>
              <a:rPr lang="tr-TR" sz="1800" dirty="0" err="1"/>
              <a:t>the</a:t>
            </a:r>
            <a:r>
              <a:rPr lang="tr-TR" sz="1800" dirty="0"/>
              <a:t> </a:t>
            </a:r>
            <a:r>
              <a:rPr lang="tr-TR" sz="1800" dirty="0" err="1"/>
              <a:t>beginning</a:t>
            </a:r>
            <a:r>
              <a:rPr lang="tr-TR" sz="1800" dirty="0"/>
              <a:t> of </a:t>
            </a:r>
            <a:r>
              <a:rPr lang="tr-TR" sz="1800" dirty="0" err="1"/>
              <a:t>the</a:t>
            </a:r>
            <a:r>
              <a:rPr lang="tr-TR" sz="1800" dirty="0"/>
              <a:t> </a:t>
            </a:r>
            <a:r>
              <a:rPr lang="tr-TR" sz="1800" dirty="0" err="1"/>
              <a:t>academic</a:t>
            </a:r>
            <a:r>
              <a:rPr lang="tr-TR" sz="1800" dirty="0"/>
              <a:t> break </a:t>
            </a:r>
            <a:r>
              <a:rPr lang="tr-TR" sz="1800" dirty="0" err="1"/>
              <a:t>after</a:t>
            </a:r>
            <a:r>
              <a:rPr lang="tr-TR" sz="1800" dirty="0"/>
              <a:t> </a:t>
            </a:r>
            <a:r>
              <a:rPr lang="tr-TR" sz="1800" dirty="0" err="1">
                <a:highlight>
                  <a:srgbClr val="FFFF00"/>
                </a:highlight>
              </a:rPr>
              <a:t>the</a:t>
            </a:r>
            <a:r>
              <a:rPr lang="tr-TR" sz="1800" dirty="0">
                <a:highlight>
                  <a:srgbClr val="FFFF00"/>
                </a:highlight>
              </a:rPr>
              <a:t> </a:t>
            </a:r>
            <a:r>
              <a:rPr lang="tr-TR" sz="1800" dirty="0" err="1">
                <a:highlight>
                  <a:srgbClr val="FFFF00"/>
                </a:highlight>
              </a:rPr>
              <a:t>first</a:t>
            </a:r>
            <a:r>
              <a:rPr lang="tr-TR" sz="1800" dirty="0">
                <a:highlight>
                  <a:srgbClr val="FFFF00"/>
                </a:highlight>
              </a:rPr>
              <a:t> </a:t>
            </a:r>
            <a:r>
              <a:rPr lang="tr-TR" sz="1800" dirty="0" err="1">
                <a:highlight>
                  <a:srgbClr val="FFFF00"/>
                </a:highlight>
              </a:rPr>
              <a:t>six</a:t>
            </a:r>
            <a:r>
              <a:rPr lang="tr-TR" sz="1800" dirty="0">
                <a:highlight>
                  <a:srgbClr val="FFFF00"/>
                </a:highlight>
              </a:rPr>
              <a:t> </a:t>
            </a:r>
            <a:r>
              <a:rPr lang="tr-TR" sz="1800" dirty="0" err="1">
                <a:highlight>
                  <a:srgbClr val="FFFF00"/>
                </a:highlight>
              </a:rPr>
              <a:t>semesters</a:t>
            </a:r>
            <a:r>
              <a:rPr lang="tr-TR" sz="1800" dirty="0"/>
              <a:t>. </a:t>
            </a:r>
            <a:r>
              <a:rPr lang="tr-TR" sz="1800" dirty="0" err="1">
                <a:highlight>
                  <a:srgbClr val="FFFF00"/>
                </a:highlight>
              </a:rPr>
              <a:t>However</a:t>
            </a:r>
            <a:r>
              <a:rPr lang="tr-TR" sz="1800" dirty="0">
                <a:highlight>
                  <a:srgbClr val="FFFF00"/>
                </a:highlight>
              </a:rPr>
              <a:t>, </a:t>
            </a:r>
            <a:r>
              <a:rPr lang="tr-TR" sz="1800" dirty="0" err="1">
                <a:highlight>
                  <a:srgbClr val="FFFF00"/>
                </a:highlight>
              </a:rPr>
              <a:t>students</a:t>
            </a:r>
            <a:r>
              <a:rPr lang="tr-TR" sz="1800" dirty="0">
                <a:highlight>
                  <a:srgbClr val="FFFF00"/>
                </a:highlight>
              </a:rPr>
              <a:t> </a:t>
            </a:r>
            <a:r>
              <a:rPr lang="tr-TR" sz="1800" dirty="0" err="1">
                <a:highlight>
                  <a:srgbClr val="FFFF00"/>
                </a:highlight>
              </a:rPr>
              <a:t>must</a:t>
            </a:r>
            <a:r>
              <a:rPr lang="tr-TR" sz="1800" dirty="0">
                <a:highlight>
                  <a:srgbClr val="FFFF00"/>
                </a:highlight>
              </a:rPr>
              <a:t> </a:t>
            </a:r>
            <a:r>
              <a:rPr lang="tr-TR" sz="1800" dirty="0" err="1">
                <a:highlight>
                  <a:srgbClr val="FFFF00"/>
                </a:highlight>
              </a:rPr>
              <a:t>complete</a:t>
            </a:r>
            <a:r>
              <a:rPr lang="tr-TR" sz="1800" dirty="0">
                <a:highlight>
                  <a:srgbClr val="FFFF00"/>
                </a:highlight>
              </a:rPr>
              <a:t> </a:t>
            </a:r>
            <a:r>
              <a:rPr lang="tr-TR" sz="1800" dirty="0" err="1">
                <a:highlight>
                  <a:srgbClr val="FFFF00"/>
                </a:highlight>
              </a:rPr>
              <a:t>their</a:t>
            </a:r>
            <a:r>
              <a:rPr lang="tr-TR" sz="1800" dirty="0">
                <a:highlight>
                  <a:srgbClr val="FFFF00"/>
                </a:highlight>
              </a:rPr>
              <a:t> </a:t>
            </a:r>
            <a:r>
              <a:rPr lang="tr-TR" sz="1800" dirty="0" err="1">
                <a:highlight>
                  <a:srgbClr val="FFFF00"/>
                </a:highlight>
              </a:rPr>
              <a:t>Laboratory</a:t>
            </a:r>
            <a:r>
              <a:rPr lang="tr-TR" sz="1800" dirty="0">
                <a:highlight>
                  <a:srgbClr val="FFFF00"/>
                </a:highlight>
              </a:rPr>
              <a:t> </a:t>
            </a:r>
            <a:r>
              <a:rPr lang="tr-TR" sz="1800" dirty="0" err="1">
                <a:highlight>
                  <a:srgbClr val="FFFF00"/>
                </a:highlight>
              </a:rPr>
              <a:t>Internships</a:t>
            </a:r>
            <a:r>
              <a:rPr lang="tr-TR" sz="1800" dirty="0">
                <a:highlight>
                  <a:srgbClr val="FFFF00"/>
                </a:highlight>
              </a:rPr>
              <a:t> </a:t>
            </a:r>
            <a:r>
              <a:rPr lang="tr-TR" sz="1800" dirty="0" err="1">
                <a:highlight>
                  <a:srgbClr val="FFFF00"/>
                </a:highlight>
              </a:rPr>
              <a:t>before</a:t>
            </a:r>
            <a:r>
              <a:rPr lang="tr-TR" sz="1800" dirty="0">
                <a:highlight>
                  <a:srgbClr val="FFFF00"/>
                </a:highlight>
              </a:rPr>
              <a:t> they can do </a:t>
            </a:r>
            <a:r>
              <a:rPr lang="tr-TR" sz="1800" dirty="0" err="1">
                <a:highlight>
                  <a:srgbClr val="FFFF00"/>
                </a:highlight>
              </a:rPr>
              <a:t>their</a:t>
            </a:r>
            <a:r>
              <a:rPr lang="tr-TR" sz="1800" dirty="0">
                <a:highlight>
                  <a:srgbClr val="FFFF00"/>
                </a:highlight>
              </a:rPr>
              <a:t> </a:t>
            </a:r>
            <a:r>
              <a:rPr lang="tr-TR" sz="1800" dirty="0" err="1">
                <a:highlight>
                  <a:srgbClr val="FFFF00"/>
                </a:highlight>
              </a:rPr>
              <a:t>Production</a:t>
            </a:r>
            <a:r>
              <a:rPr lang="tr-TR" sz="1800" dirty="0">
                <a:highlight>
                  <a:srgbClr val="FFFF00"/>
                </a:highlight>
              </a:rPr>
              <a:t> </a:t>
            </a:r>
            <a:r>
              <a:rPr lang="tr-TR" sz="1800" dirty="0" err="1">
                <a:highlight>
                  <a:srgbClr val="FFFF00"/>
                </a:highlight>
              </a:rPr>
              <a:t>Internships</a:t>
            </a:r>
            <a:r>
              <a:rPr lang="tr-TR" sz="1800" dirty="0">
                <a:highlight>
                  <a:srgbClr val="FFFF00"/>
                </a:highlight>
              </a:rPr>
              <a:t>. </a:t>
            </a:r>
          </a:p>
          <a:p>
            <a:pPr>
              <a:lnSpc>
                <a:spcPct val="150000"/>
              </a:lnSpc>
            </a:pPr>
            <a:r>
              <a:rPr lang="tr-TR" sz="1800" dirty="0" err="1"/>
              <a:t>Mandatory</a:t>
            </a:r>
            <a:r>
              <a:rPr lang="tr-TR" sz="1800" dirty="0"/>
              <a:t> </a:t>
            </a:r>
            <a:r>
              <a:rPr lang="tr-TR" sz="1800" dirty="0" err="1"/>
              <a:t>and</a:t>
            </a:r>
            <a:r>
              <a:rPr lang="tr-TR" sz="1800" dirty="0"/>
              <a:t> </a:t>
            </a:r>
            <a:r>
              <a:rPr lang="tr-TR" sz="1800" dirty="0" err="1"/>
              <a:t>Optional</a:t>
            </a:r>
            <a:r>
              <a:rPr lang="tr-TR" sz="1800" dirty="0"/>
              <a:t> </a:t>
            </a:r>
            <a:r>
              <a:rPr lang="tr-TR" sz="1800" dirty="0" err="1"/>
              <a:t>Internships</a:t>
            </a:r>
            <a:r>
              <a:rPr lang="tr-TR" sz="1800" dirty="0"/>
              <a:t> can be </a:t>
            </a:r>
            <a:r>
              <a:rPr lang="tr-TR" sz="1800" dirty="0" err="1"/>
              <a:t>divided</a:t>
            </a:r>
            <a:r>
              <a:rPr lang="tr-TR" sz="1800" dirty="0"/>
              <a:t> </a:t>
            </a:r>
            <a:r>
              <a:rPr lang="tr-TR" sz="1800" dirty="0" err="1"/>
              <a:t>into</a:t>
            </a:r>
            <a:r>
              <a:rPr lang="tr-TR" sz="1800" dirty="0"/>
              <a:t> a </a:t>
            </a:r>
            <a:r>
              <a:rPr lang="tr-TR" sz="1800" dirty="0" err="1"/>
              <a:t>maximum</a:t>
            </a:r>
            <a:r>
              <a:rPr lang="tr-TR" sz="1800" dirty="0"/>
              <a:t> of two </a:t>
            </a:r>
            <a:r>
              <a:rPr lang="tr-TR" sz="1800" dirty="0" err="1"/>
              <a:t>parts</a:t>
            </a:r>
            <a:r>
              <a:rPr lang="tr-TR" sz="1800" dirty="0"/>
              <a:t>, </a:t>
            </a:r>
            <a:r>
              <a:rPr lang="tr-TR" sz="1800" dirty="0" err="1"/>
              <a:t>provided</a:t>
            </a:r>
            <a:r>
              <a:rPr lang="tr-TR" sz="1800" dirty="0"/>
              <a:t> </a:t>
            </a:r>
            <a:r>
              <a:rPr lang="tr-TR" sz="1800" dirty="0" err="1"/>
              <a:t>that</a:t>
            </a:r>
            <a:r>
              <a:rPr lang="tr-TR" sz="1800" dirty="0"/>
              <a:t> </a:t>
            </a:r>
            <a:r>
              <a:rPr lang="tr-TR" sz="1800" dirty="0" err="1"/>
              <a:t>the</a:t>
            </a:r>
            <a:r>
              <a:rPr lang="tr-TR" sz="1800" dirty="0"/>
              <a:t> </a:t>
            </a:r>
            <a:r>
              <a:rPr lang="tr-TR" sz="1800" dirty="0" err="1"/>
              <a:t>internship</a:t>
            </a:r>
            <a:r>
              <a:rPr lang="tr-TR" sz="1800" dirty="0"/>
              <a:t> </a:t>
            </a:r>
            <a:r>
              <a:rPr lang="tr-TR" sz="1800" dirty="0" err="1"/>
              <a:t>duration</a:t>
            </a:r>
            <a:r>
              <a:rPr lang="tr-TR" sz="1800" dirty="0"/>
              <a:t> is not </a:t>
            </a:r>
            <a:r>
              <a:rPr lang="tr-TR" sz="1800" dirty="0" err="1"/>
              <a:t>less</a:t>
            </a:r>
            <a:r>
              <a:rPr lang="tr-TR" sz="1800" dirty="0"/>
              <a:t> </a:t>
            </a:r>
            <a:r>
              <a:rPr lang="tr-TR" sz="1800" dirty="0" err="1"/>
              <a:t>than</a:t>
            </a:r>
            <a:r>
              <a:rPr lang="tr-TR" sz="1800" dirty="0"/>
              <a:t> 10 </a:t>
            </a:r>
            <a:r>
              <a:rPr lang="tr-TR" sz="1800" dirty="0" err="1"/>
              <a:t>working</a:t>
            </a:r>
            <a:r>
              <a:rPr lang="tr-TR" sz="1800" dirty="0"/>
              <a:t> </a:t>
            </a:r>
            <a:r>
              <a:rPr lang="tr-TR" sz="1800" dirty="0" err="1"/>
              <a:t>days</a:t>
            </a:r>
            <a:r>
              <a:rPr lang="tr-TR" sz="1800" dirty="0"/>
              <a:t>. </a:t>
            </a:r>
            <a:r>
              <a:rPr lang="tr-TR" sz="1800" dirty="0" err="1"/>
              <a:t>In</a:t>
            </a:r>
            <a:r>
              <a:rPr lang="tr-TR" sz="1800" dirty="0"/>
              <a:t> </a:t>
            </a:r>
            <a:r>
              <a:rPr lang="tr-TR" sz="1800" dirty="0" err="1"/>
              <a:t>case</a:t>
            </a:r>
            <a:r>
              <a:rPr lang="tr-TR" sz="1800" dirty="0"/>
              <a:t> of </a:t>
            </a:r>
            <a:r>
              <a:rPr lang="tr-TR" sz="1800" dirty="0" err="1"/>
              <a:t>division</a:t>
            </a:r>
            <a:r>
              <a:rPr lang="tr-TR" sz="1800" dirty="0"/>
              <a:t>, </a:t>
            </a:r>
            <a:r>
              <a:rPr lang="tr-TR" sz="1800" dirty="0" err="1"/>
              <a:t>internship</a:t>
            </a:r>
            <a:r>
              <a:rPr lang="tr-TR" sz="1800" dirty="0"/>
              <a:t> </a:t>
            </a:r>
            <a:r>
              <a:rPr lang="tr-TR" sz="1800" dirty="0" err="1"/>
              <a:t>documents</a:t>
            </a:r>
            <a:r>
              <a:rPr lang="tr-TR" sz="1800" dirty="0"/>
              <a:t> </a:t>
            </a:r>
            <a:r>
              <a:rPr lang="tr-TR" sz="1800" dirty="0" err="1"/>
              <a:t>and</a:t>
            </a:r>
            <a:r>
              <a:rPr lang="tr-TR" sz="1800" dirty="0"/>
              <a:t> </a:t>
            </a:r>
            <a:r>
              <a:rPr lang="tr-TR" sz="1800" dirty="0" err="1"/>
              <a:t>the</a:t>
            </a:r>
            <a:r>
              <a:rPr lang="tr-TR" sz="1800" dirty="0"/>
              <a:t> </a:t>
            </a:r>
            <a:r>
              <a:rPr lang="tr-TR" sz="1800" dirty="0" err="1"/>
              <a:t>internship</a:t>
            </a:r>
            <a:r>
              <a:rPr lang="tr-TR" sz="1800" dirty="0"/>
              <a:t> notebook </a:t>
            </a:r>
            <a:r>
              <a:rPr lang="tr-TR" sz="1800" dirty="0" err="1"/>
              <a:t>must</a:t>
            </a:r>
            <a:r>
              <a:rPr lang="tr-TR" sz="1800" dirty="0"/>
              <a:t> be </a:t>
            </a:r>
            <a:r>
              <a:rPr lang="tr-TR" sz="1800" dirty="0" err="1"/>
              <a:t>filled</a:t>
            </a:r>
            <a:r>
              <a:rPr lang="tr-TR" sz="1800" dirty="0"/>
              <a:t> </a:t>
            </a:r>
            <a:r>
              <a:rPr lang="tr-TR" sz="1800" dirty="0" err="1"/>
              <a:t>out</a:t>
            </a:r>
            <a:r>
              <a:rPr lang="tr-TR" sz="1800" dirty="0"/>
              <a:t> </a:t>
            </a:r>
            <a:r>
              <a:rPr lang="tr-TR" sz="1800" dirty="0" err="1"/>
              <a:t>separately</a:t>
            </a:r>
            <a:r>
              <a:rPr lang="tr-TR" sz="1800" dirty="0"/>
              <a:t> </a:t>
            </a:r>
            <a:r>
              <a:rPr lang="tr-TR" sz="1800" dirty="0" err="1"/>
              <a:t>for</a:t>
            </a:r>
            <a:r>
              <a:rPr lang="tr-TR" sz="1800" dirty="0"/>
              <a:t> </a:t>
            </a:r>
            <a:r>
              <a:rPr lang="tr-TR" sz="1800" dirty="0" err="1"/>
              <a:t>both</a:t>
            </a:r>
            <a:r>
              <a:rPr lang="tr-TR" sz="1800" dirty="0"/>
              <a:t> </a:t>
            </a:r>
            <a:r>
              <a:rPr lang="tr-TR" sz="1800" dirty="0" err="1"/>
              <a:t>internships</a:t>
            </a:r>
            <a:r>
              <a:rPr lang="tr-TR" sz="1800" dirty="0"/>
              <a:t>. </a:t>
            </a:r>
          </a:p>
          <a:p>
            <a:pPr>
              <a:lnSpc>
                <a:spcPct val="150000"/>
              </a:lnSpc>
            </a:pPr>
            <a:r>
              <a:rPr lang="tr-TR" sz="1800" dirty="0" err="1"/>
              <a:t>Graduation</a:t>
            </a:r>
            <a:r>
              <a:rPr lang="tr-TR" sz="1800" dirty="0"/>
              <a:t> </a:t>
            </a:r>
            <a:r>
              <a:rPr lang="tr-TR" sz="1800" dirty="0" err="1"/>
              <a:t>Projects</a:t>
            </a:r>
            <a:r>
              <a:rPr lang="tr-TR" sz="1800" dirty="0"/>
              <a:t> </a:t>
            </a:r>
            <a:r>
              <a:rPr lang="tr-TR" sz="1800" dirty="0" err="1"/>
              <a:t>will</a:t>
            </a:r>
            <a:r>
              <a:rPr lang="tr-TR" sz="1800" dirty="0"/>
              <a:t> not be </a:t>
            </a:r>
            <a:r>
              <a:rPr lang="tr-TR" sz="1800" dirty="0" err="1"/>
              <a:t>taken</a:t>
            </a:r>
            <a:r>
              <a:rPr lang="tr-TR" sz="1800" dirty="0"/>
              <a:t> </a:t>
            </a:r>
            <a:r>
              <a:rPr lang="tr-TR" sz="1800" dirty="0" err="1"/>
              <a:t>into</a:t>
            </a:r>
            <a:r>
              <a:rPr lang="tr-TR" sz="1800" dirty="0"/>
              <a:t> </a:t>
            </a:r>
            <a:r>
              <a:rPr lang="tr-TR" sz="1800" dirty="0" err="1"/>
              <a:t>account</a:t>
            </a:r>
            <a:r>
              <a:rPr lang="tr-TR" sz="1800" dirty="0"/>
              <a:t> in </a:t>
            </a:r>
            <a:r>
              <a:rPr lang="tr-TR" sz="1800" dirty="0" err="1"/>
              <a:t>this</a:t>
            </a:r>
            <a:r>
              <a:rPr lang="tr-TR" sz="1800" dirty="0"/>
              <a:t> </a:t>
            </a:r>
            <a:r>
              <a:rPr lang="tr-TR" sz="1800" dirty="0" err="1"/>
              <a:t>determination</a:t>
            </a:r>
            <a:r>
              <a:rPr lang="tr-TR" sz="1800" dirty="0"/>
              <a:t>. </a:t>
            </a:r>
          </a:p>
          <a:p>
            <a:pPr marL="342900" indent="-342900" algn="just">
              <a:lnSpc>
                <a:spcPct val="150000"/>
              </a:lnSpc>
              <a:buFont typeface="Wingdings" pitchFamily="2" charset="2"/>
              <a:buChar char="q"/>
            </a:pPr>
            <a:endParaRPr lang="tr-TR" altLang="tr-TR" sz="1800" dirty="0">
              <a:latin typeface="+mn-lt"/>
            </a:endParaRPr>
          </a:p>
        </p:txBody>
      </p:sp>
      <p:sp>
        <p:nvSpPr>
          <p:cNvPr id="4" name="Text Box 4">
            <a:extLst>
              <a:ext uri="{FF2B5EF4-FFF2-40B4-BE49-F238E27FC236}">
                <a16:creationId xmlns:a16="http://schemas.microsoft.com/office/drawing/2014/main" id="{3981BABF-0A04-448C-ABE8-A0C6FD81D5AD}"/>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Principles-2 :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176B6A4C-8CA2-46A0-BCB1-2954C847DA62}"/>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endParaRPr lang="tr-TR" sz="4000" dirty="0">
              <a:effectLst>
                <a:outerShdw blurRad="38100" dist="38100" dir="2700000" algn="tl">
                  <a:srgbClr val="FFFFFF"/>
                </a:outerShdw>
              </a:effectLst>
              <a:latin typeface="+mj-lt"/>
              <a:ea typeface="+mj-ea"/>
              <a:cs typeface="+mj-cs"/>
            </a:endParaRPr>
          </a:p>
        </p:txBody>
      </p:sp>
      <p:sp>
        <p:nvSpPr>
          <p:cNvPr id="4" name="Dikdörtgen 3"/>
          <p:cNvSpPr/>
          <p:nvPr/>
        </p:nvSpPr>
        <p:spPr bwMode="auto">
          <a:xfrm>
            <a:off x="457200" y="1981200"/>
            <a:ext cx="7931224" cy="3824064"/>
          </a:xfrm>
          <a:prstGeom prst="rect">
            <a:avLst/>
          </a:prstGeom>
          <a:noFill/>
          <a:ln>
            <a:noFill/>
          </a:ln>
        </p:spPr>
        <p:txBody>
          <a:bodyPr vert="horz" wrap="square" lIns="91440" tIns="45720" rIns="91440" bIns="45720" numCol="1" anchor="t" anchorCtr="0" compatLnSpc="1">
            <a:prstTxWarp prst="textNoShape">
              <a:avLst/>
            </a:prstTxWarp>
            <a:normAutofit lnSpcReduction="10000"/>
          </a:bodyPr>
          <a:lstStyle/>
          <a:p>
            <a:pPr marL="342900" indent="-342900">
              <a:lnSpc>
                <a:spcPct val="150000"/>
              </a:lnSpc>
              <a:buFont typeface="Wingdings" panose="05000000000000000000" pitchFamily="2" charset="2"/>
              <a:buChar char="q"/>
            </a:pPr>
            <a:r>
              <a:rPr lang="tr-TR" sz="1900" dirty="0" err="1"/>
              <a:t>Students</a:t>
            </a:r>
            <a:r>
              <a:rPr lang="tr-TR" sz="1900" dirty="0"/>
              <a:t> </a:t>
            </a:r>
            <a:r>
              <a:rPr lang="tr-TR" sz="1900" dirty="0" err="1"/>
              <a:t>who</a:t>
            </a:r>
            <a:r>
              <a:rPr lang="tr-TR" sz="1900" dirty="0"/>
              <a:t> </a:t>
            </a:r>
            <a:r>
              <a:rPr lang="tr-TR" sz="1900" dirty="0" err="1"/>
              <a:t>have</a:t>
            </a:r>
            <a:r>
              <a:rPr lang="tr-TR" sz="1900" dirty="0"/>
              <a:t> </a:t>
            </a:r>
            <a:r>
              <a:rPr lang="tr-TR" sz="1900" dirty="0" err="1"/>
              <a:t>completed</a:t>
            </a:r>
            <a:r>
              <a:rPr lang="tr-TR" sz="1900" dirty="0"/>
              <a:t> </a:t>
            </a:r>
            <a:r>
              <a:rPr lang="tr-TR" sz="1900" dirty="0" err="1"/>
              <a:t>their</a:t>
            </a:r>
            <a:r>
              <a:rPr lang="tr-TR" sz="1900" dirty="0"/>
              <a:t> 6th </a:t>
            </a:r>
            <a:r>
              <a:rPr lang="tr-TR" sz="1900" dirty="0" err="1"/>
              <a:t>semester</a:t>
            </a:r>
            <a:r>
              <a:rPr lang="tr-TR" sz="1900" dirty="0"/>
              <a:t> </a:t>
            </a:r>
            <a:r>
              <a:rPr lang="tr-TR" sz="1900" dirty="0" err="1"/>
              <a:t>or</a:t>
            </a:r>
            <a:r>
              <a:rPr lang="tr-TR" sz="1900" dirty="0"/>
              <a:t> </a:t>
            </a:r>
            <a:r>
              <a:rPr lang="tr-TR" sz="1900" dirty="0" err="1"/>
              <a:t>have</a:t>
            </a:r>
            <a:r>
              <a:rPr lang="tr-TR" sz="1900" dirty="0"/>
              <a:t> </a:t>
            </a:r>
            <a:r>
              <a:rPr lang="tr-TR" sz="1900" dirty="0" err="1"/>
              <a:t>passed</a:t>
            </a:r>
            <a:r>
              <a:rPr lang="tr-TR" sz="1900" dirty="0"/>
              <a:t> </a:t>
            </a:r>
            <a:r>
              <a:rPr lang="tr-TR" sz="1900" dirty="0" err="1"/>
              <a:t>all</a:t>
            </a:r>
            <a:r>
              <a:rPr lang="tr-TR" sz="1900" dirty="0"/>
              <a:t> </a:t>
            </a:r>
            <a:r>
              <a:rPr lang="tr-TR" sz="1900" dirty="0" err="1"/>
              <a:t>courses</a:t>
            </a:r>
            <a:r>
              <a:rPr lang="tr-TR" sz="1900" dirty="0"/>
              <a:t> in </a:t>
            </a:r>
            <a:r>
              <a:rPr lang="tr-TR" sz="1900" dirty="0" err="1"/>
              <a:t>their</a:t>
            </a:r>
            <a:r>
              <a:rPr lang="tr-TR" sz="1900" dirty="0"/>
              <a:t> program, </a:t>
            </a:r>
            <a:r>
              <a:rPr lang="tr-TR" sz="1900" dirty="0" err="1"/>
              <a:t>and</a:t>
            </a:r>
            <a:r>
              <a:rPr lang="tr-TR" sz="1900" dirty="0"/>
              <a:t> </a:t>
            </a:r>
            <a:r>
              <a:rPr lang="tr-TR" sz="1900" dirty="0" err="1"/>
              <a:t>who</a:t>
            </a:r>
            <a:r>
              <a:rPr lang="tr-TR" sz="1900" dirty="0"/>
              <a:t> </a:t>
            </a:r>
            <a:r>
              <a:rPr lang="tr-TR" sz="1900" dirty="0" err="1"/>
              <a:t>have</a:t>
            </a:r>
            <a:r>
              <a:rPr lang="tr-TR" sz="1900" dirty="0"/>
              <a:t> </a:t>
            </a:r>
            <a:r>
              <a:rPr lang="tr-TR" sz="1900" dirty="0" err="1"/>
              <a:t>no</a:t>
            </a:r>
            <a:r>
              <a:rPr lang="tr-TR" sz="1900" dirty="0"/>
              <a:t> </a:t>
            </a:r>
            <a:r>
              <a:rPr lang="tr-TR" sz="1900" dirty="0" err="1"/>
              <a:t>classes</a:t>
            </a:r>
            <a:r>
              <a:rPr lang="tr-TR" sz="1900" dirty="0"/>
              <a:t> </a:t>
            </a:r>
            <a:r>
              <a:rPr lang="tr-TR" sz="1900" dirty="0" err="1"/>
              <a:t>or</a:t>
            </a:r>
            <a:r>
              <a:rPr lang="tr-TR" sz="1900" dirty="0"/>
              <a:t> </a:t>
            </a:r>
            <a:r>
              <a:rPr lang="tr-TR" sz="1900" dirty="0" err="1"/>
              <a:t>exams</a:t>
            </a:r>
            <a:r>
              <a:rPr lang="tr-TR" sz="1900" dirty="0"/>
              <a:t> </a:t>
            </a:r>
            <a:r>
              <a:rPr lang="tr-TR" sz="1900" dirty="0" err="1"/>
              <a:t>before</a:t>
            </a:r>
            <a:r>
              <a:rPr lang="tr-TR" sz="1900" dirty="0"/>
              <a:t> 18:00 on </a:t>
            </a:r>
            <a:r>
              <a:rPr lang="tr-TR" sz="1900" dirty="0">
                <a:highlight>
                  <a:srgbClr val="FFFF00"/>
                </a:highlight>
              </a:rPr>
              <a:t>at </a:t>
            </a:r>
            <a:r>
              <a:rPr lang="tr-TR" sz="1900" dirty="0" err="1">
                <a:highlight>
                  <a:srgbClr val="FFFF00"/>
                </a:highlight>
              </a:rPr>
              <a:t>least</a:t>
            </a:r>
            <a:r>
              <a:rPr lang="tr-TR" sz="1900" dirty="0">
                <a:highlight>
                  <a:srgbClr val="FFFF00"/>
                </a:highlight>
              </a:rPr>
              <a:t> </a:t>
            </a:r>
            <a:r>
              <a:rPr lang="tr-TR" sz="1900" dirty="0" err="1">
                <a:highlight>
                  <a:srgbClr val="FFFF00"/>
                </a:highlight>
              </a:rPr>
              <a:t>three</a:t>
            </a:r>
            <a:r>
              <a:rPr lang="tr-TR" sz="1900" dirty="0">
                <a:highlight>
                  <a:srgbClr val="FFFF00"/>
                </a:highlight>
              </a:rPr>
              <a:t> </a:t>
            </a:r>
            <a:r>
              <a:rPr lang="tr-TR" sz="1900" dirty="0" err="1">
                <a:highlight>
                  <a:srgbClr val="FFFF00"/>
                </a:highlight>
              </a:rPr>
              <a:t>free</a:t>
            </a:r>
            <a:r>
              <a:rPr lang="tr-TR" sz="1900" dirty="0">
                <a:highlight>
                  <a:srgbClr val="FFFF00"/>
                </a:highlight>
              </a:rPr>
              <a:t> </a:t>
            </a:r>
            <a:r>
              <a:rPr lang="tr-TR" sz="1900" dirty="0" err="1">
                <a:highlight>
                  <a:srgbClr val="FFFF00"/>
                </a:highlight>
              </a:rPr>
              <a:t>full</a:t>
            </a:r>
            <a:r>
              <a:rPr lang="tr-TR" sz="1900" dirty="0">
                <a:highlight>
                  <a:srgbClr val="FFFF00"/>
                </a:highlight>
              </a:rPr>
              <a:t> </a:t>
            </a:r>
            <a:r>
              <a:rPr lang="tr-TR" sz="1900" dirty="0" err="1">
                <a:highlight>
                  <a:srgbClr val="FFFF00"/>
                </a:highlight>
              </a:rPr>
              <a:t>working</a:t>
            </a:r>
            <a:r>
              <a:rPr lang="tr-TR" sz="1900" dirty="0">
                <a:highlight>
                  <a:srgbClr val="FFFF00"/>
                </a:highlight>
              </a:rPr>
              <a:t> </a:t>
            </a:r>
            <a:r>
              <a:rPr lang="tr-TR" sz="1900" dirty="0" err="1">
                <a:highlight>
                  <a:srgbClr val="FFFF00"/>
                </a:highlight>
              </a:rPr>
              <a:t>days</a:t>
            </a:r>
            <a:r>
              <a:rPr lang="tr-TR" sz="1900" dirty="0">
                <a:highlight>
                  <a:srgbClr val="FFFF00"/>
                </a:highlight>
              </a:rPr>
              <a:t> </a:t>
            </a:r>
            <a:r>
              <a:rPr lang="tr-TR" sz="1900" dirty="0" err="1"/>
              <a:t>including</a:t>
            </a:r>
            <a:r>
              <a:rPr lang="tr-TR" sz="1900" dirty="0"/>
              <a:t> </a:t>
            </a:r>
            <a:r>
              <a:rPr lang="tr-TR" sz="1900" dirty="0" err="1"/>
              <a:t>Saturday</a:t>
            </a:r>
            <a:r>
              <a:rPr lang="tr-TR" sz="1900" dirty="0"/>
              <a:t>, </a:t>
            </a:r>
            <a:r>
              <a:rPr lang="tr-TR" sz="1900" dirty="0" err="1"/>
              <a:t>may</a:t>
            </a:r>
            <a:r>
              <a:rPr lang="tr-TR" sz="1900" dirty="0"/>
              <a:t> do an </a:t>
            </a:r>
            <a:r>
              <a:rPr lang="tr-TR" sz="1900" dirty="0" err="1"/>
              <a:t>internship</a:t>
            </a:r>
            <a:r>
              <a:rPr lang="tr-TR" sz="1900" dirty="0"/>
              <a:t> </a:t>
            </a:r>
            <a:r>
              <a:rPr lang="tr-TR" sz="1900" dirty="0" err="1"/>
              <a:t>concurrently</a:t>
            </a:r>
            <a:r>
              <a:rPr lang="tr-TR" sz="1900" dirty="0"/>
              <a:t> </a:t>
            </a:r>
            <a:r>
              <a:rPr lang="tr-TR" sz="1900" dirty="0" err="1"/>
              <a:t>with</a:t>
            </a:r>
            <a:r>
              <a:rPr lang="tr-TR" sz="1900" dirty="0"/>
              <a:t> </a:t>
            </a:r>
            <a:r>
              <a:rPr lang="tr-TR" sz="1900" dirty="0" err="1"/>
              <a:t>education</a:t>
            </a:r>
            <a:r>
              <a:rPr lang="tr-TR" sz="1900" dirty="0"/>
              <a:t>. </a:t>
            </a:r>
            <a:r>
              <a:rPr lang="tr-TR" sz="1900" dirty="0" err="1"/>
              <a:t>Graduation</a:t>
            </a:r>
            <a:r>
              <a:rPr lang="tr-TR" sz="1900" dirty="0"/>
              <a:t> </a:t>
            </a:r>
            <a:r>
              <a:rPr lang="tr-TR" sz="1900" dirty="0" err="1"/>
              <a:t>Projects</a:t>
            </a:r>
            <a:r>
              <a:rPr lang="tr-TR" sz="1900" dirty="0"/>
              <a:t> </a:t>
            </a:r>
            <a:r>
              <a:rPr lang="tr-TR" sz="1900" dirty="0" err="1"/>
              <a:t>will</a:t>
            </a:r>
            <a:r>
              <a:rPr lang="tr-TR" sz="1900" dirty="0"/>
              <a:t> not be </a:t>
            </a:r>
            <a:r>
              <a:rPr lang="tr-TR" sz="1900" dirty="0" err="1"/>
              <a:t>taken</a:t>
            </a:r>
            <a:r>
              <a:rPr lang="tr-TR" sz="1900" dirty="0"/>
              <a:t> </a:t>
            </a:r>
            <a:r>
              <a:rPr lang="tr-TR" sz="1900" dirty="0" err="1"/>
              <a:t>into</a:t>
            </a:r>
            <a:r>
              <a:rPr lang="tr-TR" sz="1900" dirty="0"/>
              <a:t> </a:t>
            </a:r>
            <a:r>
              <a:rPr lang="tr-TR" sz="1900" dirty="0" err="1"/>
              <a:t>account</a:t>
            </a:r>
            <a:r>
              <a:rPr lang="tr-TR" sz="1900" dirty="0"/>
              <a:t> in </a:t>
            </a:r>
            <a:r>
              <a:rPr lang="tr-TR" sz="1900" dirty="0" err="1"/>
              <a:t>this</a:t>
            </a:r>
            <a:r>
              <a:rPr lang="tr-TR" sz="1900" dirty="0"/>
              <a:t> </a:t>
            </a:r>
            <a:r>
              <a:rPr lang="tr-TR" sz="1900" dirty="0" err="1"/>
              <a:t>determination</a:t>
            </a:r>
            <a:r>
              <a:rPr lang="tr-TR" sz="1900" dirty="0"/>
              <a:t>. </a:t>
            </a:r>
          </a:p>
          <a:p>
            <a:pPr marL="342900" indent="-342900">
              <a:lnSpc>
                <a:spcPct val="150000"/>
              </a:lnSpc>
              <a:buFont typeface="Wingdings" panose="05000000000000000000" pitchFamily="2" charset="2"/>
              <a:buChar char="q"/>
            </a:pPr>
            <a:r>
              <a:rPr lang="tr-TR" sz="1900" dirty="0" err="1"/>
              <a:t>Students</a:t>
            </a:r>
            <a:r>
              <a:rPr lang="tr-TR" sz="1900" dirty="0"/>
              <a:t> </a:t>
            </a:r>
            <a:r>
              <a:rPr lang="tr-TR" sz="1900" dirty="0" err="1"/>
              <a:t>cannot</a:t>
            </a:r>
            <a:r>
              <a:rPr lang="tr-TR" sz="1900" dirty="0"/>
              <a:t> </a:t>
            </a:r>
            <a:r>
              <a:rPr lang="tr-TR" sz="1900" dirty="0" err="1"/>
              <a:t>change</a:t>
            </a:r>
            <a:r>
              <a:rPr lang="tr-TR" sz="1900" dirty="0"/>
              <a:t> </a:t>
            </a:r>
            <a:r>
              <a:rPr lang="tr-TR" sz="1900" dirty="0" err="1"/>
              <a:t>the</a:t>
            </a:r>
            <a:r>
              <a:rPr lang="tr-TR" sz="1900" dirty="0"/>
              <a:t> </a:t>
            </a:r>
            <a:r>
              <a:rPr lang="tr-TR" sz="1900" dirty="0" err="1"/>
              <a:t>internship</a:t>
            </a:r>
            <a:r>
              <a:rPr lang="tr-TR" sz="1900" dirty="0"/>
              <a:t> </a:t>
            </a:r>
            <a:r>
              <a:rPr lang="tr-TR" sz="1900" dirty="0" err="1"/>
              <a:t>place</a:t>
            </a:r>
            <a:r>
              <a:rPr lang="tr-TR" sz="1900" dirty="0"/>
              <a:t> </a:t>
            </a:r>
            <a:r>
              <a:rPr lang="tr-TR" sz="1900" dirty="0" err="1"/>
              <a:t>approved</a:t>
            </a:r>
            <a:r>
              <a:rPr lang="tr-TR" sz="1900" dirty="0"/>
              <a:t> </a:t>
            </a:r>
            <a:r>
              <a:rPr lang="tr-TR" sz="1900" dirty="0" err="1"/>
              <a:t>by</a:t>
            </a:r>
            <a:r>
              <a:rPr lang="tr-TR" sz="1900" dirty="0"/>
              <a:t> </a:t>
            </a:r>
            <a:r>
              <a:rPr lang="tr-TR" sz="1900" dirty="0" err="1"/>
              <a:t>the</a:t>
            </a:r>
            <a:r>
              <a:rPr lang="tr-TR" sz="1900" dirty="0"/>
              <a:t> </a:t>
            </a:r>
            <a:r>
              <a:rPr lang="tr-TR" sz="1900" dirty="0" err="1"/>
              <a:t>internship</a:t>
            </a:r>
            <a:r>
              <a:rPr lang="tr-TR" sz="1900" dirty="0"/>
              <a:t> </a:t>
            </a:r>
            <a:r>
              <a:rPr lang="tr-TR" sz="1900" dirty="0" err="1"/>
              <a:t>commission</a:t>
            </a:r>
            <a:r>
              <a:rPr lang="tr-TR" sz="1900" dirty="0"/>
              <a:t> </a:t>
            </a:r>
            <a:r>
              <a:rPr lang="tr-TR" sz="1900" dirty="0" err="1"/>
              <a:t>without</a:t>
            </a:r>
            <a:r>
              <a:rPr lang="tr-TR" sz="1900" dirty="0"/>
              <a:t> a </a:t>
            </a:r>
            <a:r>
              <a:rPr lang="tr-TR" sz="1900" dirty="0" err="1"/>
              <a:t>valid</a:t>
            </a:r>
            <a:r>
              <a:rPr lang="tr-TR" sz="1900" dirty="0"/>
              <a:t> </a:t>
            </a:r>
            <a:r>
              <a:rPr lang="tr-TR" sz="1900" dirty="0" err="1"/>
              <a:t>reason</a:t>
            </a:r>
            <a:r>
              <a:rPr lang="tr-TR" sz="1900" dirty="0"/>
              <a:t> </a:t>
            </a:r>
            <a:r>
              <a:rPr lang="tr-TR" sz="1900" dirty="0" err="1"/>
              <a:t>acceptable</a:t>
            </a:r>
            <a:r>
              <a:rPr lang="tr-TR" sz="1900" dirty="0"/>
              <a:t> </a:t>
            </a:r>
            <a:r>
              <a:rPr lang="tr-TR" sz="1900" dirty="0" err="1"/>
              <a:t>to</a:t>
            </a:r>
            <a:r>
              <a:rPr lang="tr-TR" sz="1900" dirty="0"/>
              <a:t> </a:t>
            </a:r>
            <a:r>
              <a:rPr lang="tr-TR" sz="1900" dirty="0" err="1"/>
              <a:t>the</a:t>
            </a:r>
            <a:r>
              <a:rPr lang="tr-TR" sz="1900" dirty="0"/>
              <a:t> </a:t>
            </a:r>
            <a:r>
              <a:rPr lang="tr-TR" sz="1900" dirty="0" err="1"/>
              <a:t>commission</a:t>
            </a:r>
            <a:r>
              <a:rPr lang="tr-TR" sz="1900" dirty="0"/>
              <a:t>.</a:t>
            </a:r>
          </a:p>
          <a:p>
            <a:pPr algn="just">
              <a:lnSpc>
                <a:spcPct val="150000"/>
              </a:lnSpc>
              <a:spcBef>
                <a:spcPct val="20000"/>
              </a:spcBef>
              <a:buClr>
                <a:schemeClr val="bg2"/>
              </a:buClr>
              <a:buSzPct val="75000"/>
            </a:pPr>
            <a:endParaRPr lang="tr-TR" altLang="tr-TR" sz="19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19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en-US" sz="19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en-US" sz="1900" dirty="0">
              <a:latin typeface="+mn-lt"/>
            </a:endParaRPr>
          </a:p>
          <a:p>
            <a:pPr marL="342900" indent="-342900" algn="just">
              <a:lnSpc>
                <a:spcPct val="150000"/>
              </a:lnSpc>
              <a:spcBef>
                <a:spcPct val="20000"/>
              </a:spcBef>
              <a:buClr>
                <a:schemeClr val="bg2"/>
              </a:buClr>
              <a:buSzPct val="75000"/>
              <a:buFont typeface="Wingdings" pitchFamily="2" charset="2"/>
              <a:buChar char="q"/>
            </a:pPr>
            <a:endParaRPr lang="tr-TR" altLang="tr-TR" sz="1900" dirty="0">
              <a:latin typeface="+mn-lt"/>
            </a:endParaRPr>
          </a:p>
        </p:txBody>
      </p:sp>
      <p:sp>
        <p:nvSpPr>
          <p:cNvPr id="5" name="Text Box 4">
            <a:extLst>
              <a:ext uri="{FF2B5EF4-FFF2-40B4-BE49-F238E27FC236}">
                <a16:creationId xmlns:a16="http://schemas.microsoft.com/office/drawing/2014/main" id="{1F4AB804-5E33-BBE8-2676-3EAFEFC5A8FA}"/>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Principles-3 : </a:t>
            </a:r>
          </a:p>
        </p:txBody>
      </p:sp>
    </p:spTree>
    <p:extLst>
      <p:ext uri="{BB962C8B-B14F-4D97-AF65-F5344CB8AC3E}">
        <p14:creationId xmlns:p14="http://schemas.microsoft.com/office/powerpoint/2010/main" val="300541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176B6A4C-8CA2-46A0-BCB1-2954C847DA62}"/>
              </a:ext>
            </a:extLst>
          </p:cNvPr>
          <p:cNvSpPr txBox="1">
            <a:spLocks noChangeArrowheads="1"/>
          </p:cNvSpPr>
          <p:nvPr/>
        </p:nvSpPr>
        <p:spPr bwMode="auto">
          <a:xfrm>
            <a:off x="457200" y="457200"/>
            <a:ext cx="8229600" cy="1371600"/>
          </a:xfrm>
          <a:prstGeom prst="rect">
            <a:avLst/>
          </a:prstGeom>
          <a:noFill/>
          <a:ln>
            <a:noFill/>
          </a:ln>
        </p:spPr>
        <p:txBody>
          <a:bodyPr vert="horz" wrap="square" lIns="91440" tIns="45720" rIns="91440" bIns="45720" numCol="1" anchor="ctr" anchorCtr="0" compatLnSpc="1">
            <a:prstTxWarp prst="textNoShape">
              <a:avLst/>
            </a:prstTxWarp>
            <a:normAutofit/>
          </a:bodyPr>
          <a:lstStyle/>
          <a:p>
            <a:pPr defTabSz="762000">
              <a:spcAft>
                <a:spcPts val="600"/>
              </a:spcAft>
              <a:defRPr/>
            </a:pPr>
            <a:endParaRPr lang="tr-TR" sz="4000" dirty="0">
              <a:effectLst>
                <a:outerShdw blurRad="38100" dist="38100" dir="2700000" algn="tl">
                  <a:srgbClr val="FFFFFF"/>
                </a:outerShdw>
              </a:effectLst>
              <a:latin typeface="+mj-lt"/>
              <a:ea typeface="+mj-ea"/>
              <a:cs typeface="+mj-cs"/>
            </a:endParaRPr>
          </a:p>
        </p:txBody>
      </p:sp>
      <p:sp>
        <p:nvSpPr>
          <p:cNvPr id="12291" name="Dikdörtgen 3">
            <a:extLst>
              <a:ext uri="{FF2B5EF4-FFF2-40B4-BE49-F238E27FC236}">
                <a16:creationId xmlns:a16="http://schemas.microsoft.com/office/drawing/2014/main" id="{E66BBF3B-C604-4BB0-BD14-BCCC6E50809A}"/>
              </a:ext>
            </a:extLst>
          </p:cNvPr>
          <p:cNvSpPr>
            <a:spLocks noChangeArrowheads="1"/>
          </p:cNvSpPr>
          <p:nvPr/>
        </p:nvSpPr>
        <p:spPr bwMode="auto">
          <a:xfrm>
            <a:off x="457200" y="1828800"/>
            <a:ext cx="8229600" cy="425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50000"/>
              </a:lnSpc>
            </a:pPr>
            <a:r>
              <a:rPr lang="tr-TR" sz="1800" dirty="0" err="1">
                <a:highlight>
                  <a:srgbClr val="FFFF00"/>
                </a:highlight>
              </a:rPr>
              <a:t>Official</a:t>
            </a:r>
            <a:r>
              <a:rPr lang="tr-TR" sz="1800" dirty="0">
                <a:highlight>
                  <a:srgbClr val="FFFF00"/>
                </a:highlight>
              </a:rPr>
              <a:t> </a:t>
            </a:r>
            <a:r>
              <a:rPr lang="tr-TR" sz="1800" dirty="0" err="1">
                <a:highlight>
                  <a:srgbClr val="FFFF00"/>
                </a:highlight>
              </a:rPr>
              <a:t>holidays</a:t>
            </a:r>
            <a:r>
              <a:rPr lang="tr-TR" sz="1800" dirty="0">
                <a:highlight>
                  <a:srgbClr val="FFFF00"/>
                </a:highlight>
              </a:rPr>
              <a:t> </a:t>
            </a:r>
            <a:r>
              <a:rPr lang="tr-TR" sz="1800" dirty="0" err="1">
                <a:highlight>
                  <a:srgbClr val="FFFF00"/>
                </a:highlight>
              </a:rPr>
              <a:t>are</a:t>
            </a:r>
            <a:r>
              <a:rPr lang="tr-TR" sz="1800" dirty="0">
                <a:highlight>
                  <a:srgbClr val="FFFF00"/>
                </a:highlight>
              </a:rPr>
              <a:t> not </a:t>
            </a:r>
            <a:r>
              <a:rPr lang="tr-TR" sz="1800" dirty="0" err="1">
                <a:highlight>
                  <a:srgbClr val="FFFF00"/>
                </a:highlight>
              </a:rPr>
              <a:t>accepted</a:t>
            </a:r>
            <a:r>
              <a:rPr lang="tr-TR" sz="1800" dirty="0">
                <a:highlight>
                  <a:srgbClr val="FFFF00"/>
                </a:highlight>
              </a:rPr>
              <a:t> as </a:t>
            </a:r>
            <a:r>
              <a:rPr lang="tr-TR" sz="1800" dirty="0" err="1">
                <a:highlight>
                  <a:srgbClr val="FFFF00"/>
                </a:highlight>
              </a:rPr>
              <a:t>internship</a:t>
            </a:r>
            <a:r>
              <a:rPr lang="tr-TR" sz="1800" dirty="0">
                <a:highlight>
                  <a:srgbClr val="FFFF00"/>
                </a:highlight>
              </a:rPr>
              <a:t> </a:t>
            </a:r>
            <a:r>
              <a:rPr lang="tr-TR" sz="1800" dirty="0" err="1">
                <a:highlight>
                  <a:srgbClr val="FFFF00"/>
                </a:highlight>
              </a:rPr>
              <a:t>duration</a:t>
            </a:r>
            <a:r>
              <a:rPr lang="tr-TR" sz="1800" dirty="0">
                <a:highlight>
                  <a:srgbClr val="FFFF00"/>
                </a:highlight>
              </a:rPr>
              <a:t> (</a:t>
            </a:r>
            <a:r>
              <a:rPr lang="tr-TR" sz="1800" dirty="0" err="1">
                <a:highlight>
                  <a:srgbClr val="FFFF00"/>
                </a:highlight>
              </a:rPr>
              <a:t>except</a:t>
            </a:r>
            <a:r>
              <a:rPr lang="tr-TR" sz="1800" dirty="0">
                <a:highlight>
                  <a:srgbClr val="FFFF00"/>
                </a:highlight>
              </a:rPr>
              <a:t> </a:t>
            </a:r>
            <a:r>
              <a:rPr lang="tr-TR" sz="1800" dirty="0" err="1">
                <a:highlight>
                  <a:srgbClr val="FFFF00"/>
                </a:highlight>
              </a:rPr>
              <a:t>abroad</a:t>
            </a:r>
            <a:r>
              <a:rPr lang="tr-TR" sz="1800" dirty="0">
                <a:highlight>
                  <a:srgbClr val="FFFF00"/>
                </a:highlight>
              </a:rPr>
              <a:t>). </a:t>
            </a:r>
          </a:p>
          <a:p>
            <a:pPr>
              <a:lnSpc>
                <a:spcPct val="150000"/>
              </a:lnSpc>
            </a:pPr>
            <a:r>
              <a:rPr lang="tr-TR" sz="1800" dirty="0"/>
              <a:t>A </a:t>
            </a:r>
            <a:r>
              <a:rPr lang="tr-TR" sz="1800" dirty="0" err="1"/>
              <a:t>week</a:t>
            </a:r>
            <a:r>
              <a:rPr lang="tr-TR" sz="1800" dirty="0"/>
              <a:t> is </a:t>
            </a:r>
            <a:r>
              <a:rPr lang="tr-TR" sz="1800" dirty="0" err="1"/>
              <a:t>considered</a:t>
            </a:r>
            <a:r>
              <a:rPr lang="tr-TR" sz="1800" dirty="0"/>
              <a:t> as </a:t>
            </a:r>
            <a:r>
              <a:rPr lang="tr-TR" sz="1800" dirty="0" err="1"/>
              <a:t>five</a:t>
            </a:r>
            <a:r>
              <a:rPr lang="tr-TR" sz="1800" dirty="0"/>
              <a:t> </a:t>
            </a:r>
            <a:r>
              <a:rPr lang="tr-TR" sz="1800" dirty="0" err="1"/>
              <a:t>working</a:t>
            </a:r>
            <a:r>
              <a:rPr lang="tr-TR" sz="1800" dirty="0"/>
              <a:t> </a:t>
            </a:r>
            <a:r>
              <a:rPr lang="tr-TR" sz="1800" dirty="0" err="1"/>
              <a:t>days</a:t>
            </a:r>
            <a:r>
              <a:rPr lang="tr-TR" sz="1800" dirty="0"/>
              <a:t>. </a:t>
            </a:r>
          </a:p>
          <a:p>
            <a:pPr>
              <a:lnSpc>
                <a:spcPct val="150000"/>
              </a:lnSpc>
            </a:pPr>
            <a:r>
              <a:rPr lang="tr-TR" sz="1800" dirty="0" err="1"/>
              <a:t>For</a:t>
            </a:r>
            <a:r>
              <a:rPr lang="tr-TR" sz="1800" dirty="0"/>
              <a:t> </a:t>
            </a:r>
            <a:r>
              <a:rPr lang="tr-TR" sz="1800" dirty="0" err="1"/>
              <a:t>internships</a:t>
            </a:r>
            <a:r>
              <a:rPr lang="tr-TR" sz="1800" dirty="0"/>
              <a:t> done on </a:t>
            </a:r>
            <a:r>
              <a:rPr lang="tr-TR" sz="1800" dirty="0" err="1"/>
              <a:t>Saturdays</a:t>
            </a:r>
            <a:r>
              <a:rPr lang="tr-TR" sz="1800" dirty="0"/>
              <a:t>, a </a:t>
            </a:r>
            <a:r>
              <a:rPr lang="tr-TR" sz="1800" dirty="0" err="1"/>
              <a:t>document</a:t>
            </a:r>
            <a:r>
              <a:rPr lang="tr-TR" sz="1800" dirty="0"/>
              <a:t> </a:t>
            </a:r>
            <a:r>
              <a:rPr lang="tr-TR" sz="1800" dirty="0" err="1"/>
              <a:t>proving</a:t>
            </a:r>
            <a:r>
              <a:rPr lang="tr-TR" sz="1800" dirty="0"/>
              <a:t> </a:t>
            </a:r>
            <a:r>
              <a:rPr lang="tr-TR" sz="1800" dirty="0" err="1"/>
              <a:t>Saturday</a:t>
            </a:r>
            <a:r>
              <a:rPr lang="tr-TR" sz="1800" dirty="0"/>
              <a:t> </a:t>
            </a:r>
            <a:r>
              <a:rPr lang="tr-TR" sz="1800" dirty="0" err="1"/>
              <a:t>work</a:t>
            </a:r>
            <a:r>
              <a:rPr lang="tr-TR" sz="1800" dirty="0"/>
              <a:t> (</a:t>
            </a:r>
            <a:r>
              <a:rPr lang="tr-TR" sz="1800" dirty="0" err="1"/>
              <a:t>obtained</a:t>
            </a:r>
            <a:r>
              <a:rPr lang="tr-TR" sz="1800" dirty="0"/>
              <a:t> </a:t>
            </a:r>
            <a:r>
              <a:rPr lang="tr-TR" sz="1800" dirty="0" err="1"/>
              <a:t>from</a:t>
            </a:r>
            <a:r>
              <a:rPr lang="tr-TR" sz="1800" dirty="0"/>
              <a:t> </a:t>
            </a:r>
            <a:r>
              <a:rPr lang="tr-TR" sz="1800" dirty="0" err="1"/>
              <a:t>the</a:t>
            </a:r>
            <a:r>
              <a:rPr lang="tr-TR" sz="1800" dirty="0"/>
              <a:t> </a:t>
            </a:r>
            <a:r>
              <a:rPr lang="tr-TR" sz="1800" dirty="0" err="1"/>
              <a:t>company</a:t>
            </a:r>
            <a:r>
              <a:rPr lang="tr-TR" sz="1800" dirty="0"/>
              <a:t>) </a:t>
            </a:r>
            <a:r>
              <a:rPr lang="tr-TR" sz="1800" dirty="0" err="1"/>
              <a:t>must</a:t>
            </a:r>
            <a:r>
              <a:rPr lang="tr-TR" sz="1800" dirty="0"/>
              <a:t> be </a:t>
            </a:r>
            <a:r>
              <a:rPr lang="tr-TR" sz="1800" dirty="0" err="1"/>
              <a:t>attached</a:t>
            </a:r>
            <a:r>
              <a:rPr lang="tr-TR" sz="1800" dirty="0"/>
              <a:t> </a:t>
            </a:r>
            <a:r>
              <a:rPr lang="tr-TR" sz="1800" dirty="0" err="1"/>
              <a:t>to</a:t>
            </a:r>
            <a:r>
              <a:rPr lang="tr-TR" sz="1800" dirty="0"/>
              <a:t> </a:t>
            </a:r>
            <a:r>
              <a:rPr lang="tr-TR" sz="1800" dirty="0" err="1"/>
              <a:t>the</a:t>
            </a:r>
            <a:r>
              <a:rPr lang="tr-TR" sz="1800" dirty="0"/>
              <a:t> </a:t>
            </a:r>
            <a:r>
              <a:rPr lang="tr-TR" sz="1800" dirty="0" err="1"/>
              <a:t>documents</a:t>
            </a:r>
            <a:r>
              <a:rPr lang="tr-TR" sz="1800" dirty="0"/>
              <a:t>. </a:t>
            </a:r>
            <a:r>
              <a:rPr lang="tr-TR" sz="1800" dirty="0" err="1"/>
              <a:t>The</a:t>
            </a:r>
            <a:r>
              <a:rPr lang="tr-TR" sz="1800" dirty="0"/>
              <a:t> </a:t>
            </a:r>
            <a:r>
              <a:rPr lang="tr-TR" sz="1800" dirty="0" err="1"/>
              <a:t>internship</a:t>
            </a:r>
            <a:r>
              <a:rPr lang="tr-TR" sz="1800" dirty="0"/>
              <a:t> on </a:t>
            </a:r>
            <a:r>
              <a:rPr lang="tr-TR" sz="1800" dirty="0" err="1"/>
              <a:t>Saturday</a:t>
            </a:r>
            <a:r>
              <a:rPr lang="tr-TR" sz="1800" dirty="0"/>
              <a:t> </a:t>
            </a:r>
            <a:r>
              <a:rPr lang="tr-TR" sz="1800" dirty="0" err="1"/>
              <a:t>must</a:t>
            </a:r>
            <a:r>
              <a:rPr lang="tr-TR" sz="1800" dirty="0"/>
              <a:t> be a </a:t>
            </a:r>
            <a:r>
              <a:rPr lang="tr-TR" sz="1800" dirty="0" err="1"/>
              <a:t>full</a:t>
            </a:r>
            <a:r>
              <a:rPr lang="tr-TR" sz="1800" dirty="0"/>
              <a:t> </a:t>
            </a:r>
            <a:r>
              <a:rPr lang="tr-TR" sz="1800" dirty="0" err="1"/>
              <a:t>day</a:t>
            </a:r>
            <a:r>
              <a:rPr lang="tr-TR" sz="1800" dirty="0"/>
              <a:t>, not a </a:t>
            </a:r>
            <a:r>
              <a:rPr lang="tr-TR" sz="1800" dirty="0" err="1"/>
              <a:t>half</a:t>
            </a:r>
            <a:r>
              <a:rPr lang="tr-TR" sz="1800" dirty="0"/>
              <a:t> </a:t>
            </a:r>
            <a:r>
              <a:rPr lang="tr-TR" sz="1800" dirty="0" err="1"/>
              <a:t>day</a:t>
            </a:r>
            <a:r>
              <a:rPr lang="tr-TR" sz="1800" dirty="0"/>
              <a:t>. </a:t>
            </a:r>
          </a:p>
          <a:p>
            <a:pPr>
              <a:lnSpc>
                <a:spcPct val="150000"/>
              </a:lnSpc>
            </a:pPr>
            <a:r>
              <a:rPr lang="tr-TR" sz="1800" dirty="0" err="1"/>
              <a:t>Students</a:t>
            </a:r>
            <a:r>
              <a:rPr lang="tr-TR" sz="1800" dirty="0"/>
              <a:t> </a:t>
            </a:r>
            <a:r>
              <a:rPr lang="tr-TR" sz="1800" dirty="0" err="1"/>
              <a:t>who</a:t>
            </a:r>
            <a:r>
              <a:rPr lang="tr-TR" sz="1800" dirty="0"/>
              <a:t> </a:t>
            </a:r>
            <a:r>
              <a:rPr lang="tr-TR" sz="1800" dirty="0" err="1"/>
              <a:t>will</a:t>
            </a:r>
            <a:r>
              <a:rPr lang="tr-TR" sz="1800" dirty="0"/>
              <a:t> do </a:t>
            </a:r>
            <a:r>
              <a:rPr lang="tr-TR" sz="1800" dirty="0" err="1"/>
              <a:t>internships</a:t>
            </a:r>
            <a:r>
              <a:rPr lang="tr-TR" sz="1800" dirty="0"/>
              <a:t> on </a:t>
            </a:r>
            <a:r>
              <a:rPr lang="tr-TR" sz="1800" dirty="0" err="1"/>
              <a:t>weekdays</a:t>
            </a:r>
            <a:r>
              <a:rPr lang="tr-TR" sz="1800" dirty="0"/>
              <a:t> </a:t>
            </a:r>
            <a:r>
              <a:rPr lang="tr-TR" sz="1800" dirty="0" err="1"/>
              <a:t>during</a:t>
            </a:r>
            <a:r>
              <a:rPr lang="tr-TR" sz="1800" dirty="0"/>
              <a:t> </a:t>
            </a:r>
            <a:r>
              <a:rPr lang="tr-TR" sz="1800" dirty="0" err="1"/>
              <a:t>the</a:t>
            </a:r>
            <a:r>
              <a:rPr lang="tr-TR" sz="1800" dirty="0"/>
              <a:t> </a:t>
            </a:r>
            <a:r>
              <a:rPr lang="tr-TR" sz="1800" dirty="0" err="1"/>
              <a:t>academic</a:t>
            </a:r>
            <a:r>
              <a:rPr lang="tr-TR" sz="1800" dirty="0"/>
              <a:t> </a:t>
            </a:r>
            <a:r>
              <a:rPr lang="tr-TR" sz="1800" dirty="0" err="1"/>
              <a:t>semester</a:t>
            </a:r>
            <a:r>
              <a:rPr lang="tr-TR" sz="1800" dirty="0"/>
              <a:t> </a:t>
            </a:r>
            <a:r>
              <a:rPr lang="tr-TR" sz="1800" dirty="0" err="1"/>
              <a:t>must</a:t>
            </a:r>
            <a:r>
              <a:rPr lang="tr-TR" sz="1800" dirty="0"/>
              <a:t> </a:t>
            </a:r>
            <a:r>
              <a:rPr lang="tr-TR" sz="1800" dirty="0" err="1"/>
              <a:t>also</a:t>
            </a:r>
            <a:r>
              <a:rPr lang="tr-TR" sz="1800" dirty="0"/>
              <a:t> </a:t>
            </a:r>
            <a:r>
              <a:rPr lang="tr-TR" sz="1800" dirty="0" err="1"/>
              <a:t>bring</a:t>
            </a:r>
            <a:r>
              <a:rPr lang="tr-TR" sz="1800" dirty="0"/>
              <a:t> </a:t>
            </a:r>
            <a:r>
              <a:rPr lang="tr-TR" sz="1800" dirty="0" err="1">
                <a:highlight>
                  <a:srgbClr val="FFFF00"/>
                </a:highlight>
              </a:rPr>
              <a:t>their</a:t>
            </a:r>
            <a:r>
              <a:rPr lang="tr-TR" sz="1800" dirty="0">
                <a:highlight>
                  <a:srgbClr val="FFFF00"/>
                </a:highlight>
              </a:rPr>
              <a:t> </a:t>
            </a:r>
            <a:r>
              <a:rPr lang="tr-TR" sz="1800" dirty="0" err="1">
                <a:highlight>
                  <a:srgbClr val="FFFF00"/>
                </a:highlight>
              </a:rPr>
              <a:t>course</a:t>
            </a:r>
            <a:r>
              <a:rPr lang="tr-TR" sz="1800" dirty="0">
                <a:highlight>
                  <a:srgbClr val="FFFF00"/>
                </a:highlight>
              </a:rPr>
              <a:t> </a:t>
            </a:r>
            <a:r>
              <a:rPr lang="tr-TR" sz="1800" dirty="0" err="1">
                <a:highlight>
                  <a:srgbClr val="FFFF00"/>
                </a:highlight>
              </a:rPr>
              <a:t>schedules</a:t>
            </a:r>
            <a:r>
              <a:rPr lang="tr-TR" sz="1800" dirty="0">
                <a:highlight>
                  <a:srgbClr val="FFFF00"/>
                </a:highlight>
              </a:rPr>
              <a:t> </a:t>
            </a:r>
            <a:r>
              <a:rPr lang="tr-TR" sz="1800" dirty="0" err="1"/>
              <a:t>along</a:t>
            </a:r>
            <a:r>
              <a:rPr lang="tr-TR" sz="1800" dirty="0"/>
              <a:t> </a:t>
            </a:r>
            <a:r>
              <a:rPr lang="tr-TR" sz="1800" dirty="0" err="1"/>
              <a:t>with</a:t>
            </a:r>
            <a:r>
              <a:rPr lang="tr-TR" sz="1800" dirty="0"/>
              <a:t> </a:t>
            </a:r>
            <a:r>
              <a:rPr lang="tr-TR" sz="1800" dirty="0" err="1"/>
              <a:t>the</a:t>
            </a:r>
            <a:r>
              <a:rPr lang="tr-TR" sz="1800" dirty="0"/>
              <a:t> </a:t>
            </a:r>
            <a:r>
              <a:rPr lang="tr-TR" sz="1800" dirty="0" err="1"/>
              <a:t>documents</a:t>
            </a:r>
            <a:r>
              <a:rPr lang="tr-TR" sz="1800" dirty="0"/>
              <a:t> </a:t>
            </a:r>
            <a:r>
              <a:rPr lang="tr-TR" sz="1800" dirty="0" err="1"/>
              <a:t>to</a:t>
            </a:r>
            <a:r>
              <a:rPr lang="tr-TR" sz="1800" dirty="0"/>
              <a:t> be </a:t>
            </a:r>
            <a:r>
              <a:rPr lang="tr-TR" sz="1800" dirty="0" err="1"/>
              <a:t>submitted</a:t>
            </a:r>
            <a:r>
              <a:rPr lang="tr-TR" sz="1800" dirty="0"/>
              <a:t> </a:t>
            </a:r>
            <a:r>
              <a:rPr lang="tr-TR" sz="1800" dirty="0" err="1"/>
              <a:t>to</a:t>
            </a:r>
            <a:r>
              <a:rPr lang="tr-TR" sz="1800" dirty="0"/>
              <a:t> </a:t>
            </a:r>
            <a:r>
              <a:rPr lang="tr-TR" sz="1800" dirty="0" err="1"/>
              <a:t>the</a:t>
            </a:r>
            <a:r>
              <a:rPr lang="tr-TR" sz="1800" dirty="0"/>
              <a:t> </a:t>
            </a:r>
            <a:r>
              <a:rPr lang="tr-TR" sz="1800" dirty="0" err="1"/>
              <a:t>deanship</a:t>
            </a:r>
            <a:r>
              <a:rPr lang="tr-TR" sz="1800" dirty="0"/>
              <a:t> </a:t>
            </a:r>
            <a:r>
              <a:rPr lang="tr-TR" sz="1800" dirty="0" err="1"/>
              <a:t>insurance</a:t>
            </a:r>
            <a:r>
              <a:rPr lang="tr-TR" sz="1800" dirty="0"/>
              <a:t> </a:t>
            </a:r>
            <a:r>
              <a:rPr lang="tr-TR" sz="1800" dirty="0" err="1"/>
              <a:t>unit</a:t>
            </a:r>
            <a:r>
              <a:rPr lang="tr-TR" sz="1800" dirty="0"/>
              <a:t>. </a:t>
            </a:r>
          </a:p>
          <a:p>
            <a:pPr marL="342900" indent="-342900" algn="just">
              <a:lnSpc>
                <a:spcPct val="150000"/>
              </a:lnSpc>
              <a:buFont typeface="Wingdings" pitchFamily="2" charset="2"/>
              <a:buChar char="q"/>
            </a:pPr>
            <a:endParaRPr lang="tr-TR" altLang="en-US" sz="1900" dirty="0">
              <a:latin typeface="+mn-lt"/>
            </a:endParaRPr>
          </a:p>
        </p:txBody>
      </p:sp>
      <p:sp>
        <p:nvSpPr>
          <p:cNvPr id="4" name="Text Box 4">
            <a:extLst>
              <a:ext uri="{FF2B5EF4-FFF2-40B4-BE49-F238E27FC236}">
                <a16:creationId xmlns:a16="http://schemas.microsoft.com/office/drawing/2014/main" id="{412266AD-805F-198C-2CA7-47898EF2D2A4}"/>
              </a:ext>
            </a:extLst>
          </p:cNvPr>
          <p:cNvSpPr txBox="1">
            <a:spLocks noChangeArrowheads="1"/>
          </p:cNvSpPr>
          <p:nvPr/>
        </p:nvSpPr>
        <p:spPr bwMode="auto">
          <a:xfrm>
            <a:off x="457200" y="457200"/>
            <a:ext cx="8229600" cy="667544"/>
          </a:xfrm>
          <a:prstGeom prst="rect">
            <a:avLst/>
          </a:prstGeom>
          <a:noFill/>
          <a:ln>
            <a:noFill/>
          </a:ln>
        </p:spPr>
        <p:txBody>
          <a:bodyPr vert="horz" wrap="square" lIns="91440" tIns="45720" rIns="91440" bIns="45720" numCol="1" anchor="ctr" anchorCtr="0" compatLnSpc="1">
            <a:prstTxWarp prst="textNoShape">
              <a:avLst/>
            </a:prstTxWarp>
            <a:normAutofit lnSpcReduction="10000"/>
          </a:bodyPr>
          <a:lstStyle/>
          <a:p>
            <a:pPr defTabSz="762000">
              <a:spcAft>
                <a:spcPts val="600"/>
              </a:spcAft>
              <a:defRPr/>
            </a:pPr>
            <a:r>
              <a:rPr lang="tr-TR" sz="4000" dirty="0" err="1">
                <a:effectLst>
                  <a:outerShdw blurRad="38100" dist="38100" dir="2700000" algn="tl">
                    <a:srgbClr val="FFFFFF"/>
                  </a:outerShdw>
                </a:effectLst>
                <a:latin typeface="+mj-lt"/>
                <a:ea typeface="+mj-ea"/>
                <a:cs typeface="+mj-cs"/>
              </a:rPr>
              <a:t>Internship</a:t>
            </a:r>
            <a:r>
              <a:rPr lang="tr-TR" sz="4000" dirty="0">
                <a:effectLst>
                  <a:outerShdw blurRad="38100" dist="38100" dir="2700000" algn="tl">
                    <a:srgbClr val="FFFFFF"/>
                  </a:outerShdw>
                </a:effectLst>
                <a:latin typeface="+mj-lt"/>
                <a:ea typeface="+mj-ea"/>
                <a:cs typeface="+mj-cs"/>
              </a:rPr>
              <a:t> Principles-4 : </a:t>
            </a:r>
          </a:p>
        </p:txBody>
      </p:sp>
    </p:spTree>
    <p:extLst>
      <p:ext uri="{BB962C8B-B14F-4D97-AF65-F5344CB8AC3E}">
        <p14:creationId xmlns:p14="http://schemas.microsoft.com/office/powerpoint/2010/main" val="192984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9050"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Belge" ma:contentTypeID="0x010100B048FECBA43AE648BAFFA883182CCC73" ma:contentTypeVersion="8" ma:contentTypeDescription="Yeni belge oluşturun." ma:contentTypeScope="" ma:versionID="c87dd7ba3972712a73683816246d1074">
  <xsd:schema xmlns:xsd="http://www.w3.org/2001/XMLSchema" xmlns:xs="http://www.w3.org/2001/XMLSchema" xmlns:p="http://schemas.microsoft.com/office/2006/metadata/properties" xmlns:ns3="ce931a36-b11a-46d4-b283-4c20b41c00a4" targetNamespace="http://schemas.microsoft.com/office/2006/metadata/properties" ma:root="true" ma:fieldsID="2b8405282e375b7d72eda7a5cc527698" ns3:_="">
    <xsd:import namespace="ce931a36-b11a-46d4-b283-4c20b41c00a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931a36-b11a-46d4-b283-4c20b41c00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609079-E9A6-4253-B87B-6ABBECD3064C}">
  <ds:schemaRefs>
    <ds:schemaRef ds:uri="http://schemas.microsoft.com/office/infopath/2007/PartnerControls"/>
    <ds:schemaRef ds:uri="http://schemas.openxmlformats.org/package/2006/metadata/core-properties"/>
    <ds:schemaRef ds:uri="http://purl.org/dc/dcmitype/"/>
    <ds:schemaRef ds:uri="ce931a36-b11a-46d4-b283-4c20b41c00a4"/>
    <ds:schemaRef ds:uri="http://purl.org/dc/term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4417FC2D-DB10-4FAD-A351-D1531B6CFD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931a36-b11a-46d4-b283-4c20b41c00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7BE7EAE-E769-493C-AFB3-9FFCCB4993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12241</TotalTime>
  <Words>4394</Words>
  <Application>Microsoft Office PowerPoint</Application>
  <PresentationFormat>Ekran Gösterisi (4:3)</PresentationFormat>
  <Paragraphs>268</Paragraphs>
  <Slides>39</Slides>
  <Notes>3</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39</vt:i4>
      </vt:variant>
    </vt:vector>
  </HeadingPairs>
  <TitlesOfParts>
    <vt:vector size="48" baseType="lpstr">
      <vt:lpstr>Arial</vt:lpstr>
      <vt:lpstr>Arial Black</vt:lpstr>
      <vt:lpstr>Comic Sans MS</vt:lpstr>
      <vt:lpstr>Google Sans Text</vt:lpstr>
      <vt:lpstr>Tahoma</vt:lpstr>
      <vt:lpstr>Times New Roman</vt:lpstr>
      <vt:lpstr>Wingdings</vt:lpstr>
      <vt:lpstr>Pixel</vt:lpstr>
      <vt:lpstr>Bit Eşlem Resmi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Evaluation of the Laboratory Internship Logbook - 1</vt:lpstr>
      <vt:lpstr>Evaluation of the Production Internship Logbook - 1</vt:lpstr>
      <vt:lpstr>PowerPoint Sunusu</vt:lpstr>
      <vt:lpstr>PowerPoint Sunusu</vt:lpstr>
      <vt:lpstr>PowerPoint Sunusu</vt:lpstr>
      <vt:lpstr>PowerPoint Sunusu</vt:lpstr>
      <vt:lpstr>PowerPoint Sunusu</vt:lpstr>
    </vt:vector>
  </TitlesOfParts>
  <Company>İTÜ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AYŞE ERDEM - ŞENATALAR</dc:creator>
  <cp:lastModifiedBy>Zişan Toprak</cp:lastModifiedBy>
  <cp:revision>602</cp:revision>
  <dcterms:created xsi:type="dcterms:W3CDTF">2001-01-20T12:31:53Z</dcterms:created>
  <dcterms:modified xsi:type="dcterms:W3CDTF">2026-07-24T23:21:28Z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0x010100B048FECBA43AE648BAFFA883182CCC73</vt:lpwstr>
  </property>
</Properties>
</file>